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s/slide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6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97" autoAdjust="0"/>
    <p:restoredTop sz="94660"/>
  </p:normalViewPr>
  <p:slideViewPr>
    <p:cSldViewPr>
      <p:cViewPr varScale="1">
        <p:scale>
          <a:sx n="29" d="100"/>
          <a:sy n="29" d="100"/>
        </p:scale>
        <p:origin x="66"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Column4</c:v>
                </c:pt>
              </c:strCache>
            </c:strRef>
          </c:tx>
          <c:spPr>
            <a:ln w="28575" cap="rnd">
              <a:solidFill>
                <a:schemeClr val="accent1"/>
              </a:solidFill>
              <a:round/>
            </a:ln>
            <a:effectLst/>
          </c:spPr>
          <c:marker>
            <c:symbol val="none"/>
          </c:marker>
          <c:cat>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Sheet1!$B$2:$B$14</c:f>
              <c:numCache>
                <c:formatCode>General</c:formatCode>
                <c:ptCount val="13"/>
                <c:pt idx="0">
                  <c:v>1.83156389E-2</c:v>
                </c:pt>
                <c:pt idx="1">
                  <c:v>7.3262555600000001E-2</c:v>
                </c:pt>
                <c:pt idx="2">
                  <c:v>0.14652511109999999</c:v>
                </c:pt>
                <c:pt idx="3">
                  <c:v>0.19536681480000001</c:v>
                </c:pt>
                <c:pt idx="4">
                  <c:v>0.19536681480000001</c:v>
                </c:pt>
                <c:pt idx="5">
                  <c:v>0.15629345189999999</c:v>
                </c:pt>
                <c:pt idx="6">
                  <c:v>0.1041956346</c:v>
                </c:pt>
                <c:pt idx="7">
                  <c:v>6.5540362599999999E-2</c:v>
                </c:pt>
                <c:pt idx="8">
                  <c:v>3.9770181299999999E-2</c:v>
                </c:pt>
                <c:pt idx="9">
                  <c:v>2.3231191700000001E-2</c:v>
                </c:pt>
                <c:pt idx="10">
                  <c:v>1.4292476700000001E-2</c:v>
                </c:pt>
                <c:pt idx="11">
                  <c:v>7.9245370000000006E-3</c:v>
                </c:pt>
                <c:pt idx="12">
                  <c:v>3.4151229999999999E-3</c:v>
                </c:pt>
              </c:numCache>
            </c:numRef>
          </c:val>
          <c:smooth val="0"/>
          <c:extLst>
            <c:ext xmlns:c16="http://schemas.microsoft.com/office/drawing/2014/chart" uri="{C3380CC4-5D6E-409C-BE32-E72D297353CC}">
              <c16:uniqueId val="{00000000-2670-4CC9-A926-612B50AA82DA}"/>
            </c:ext>
          </c:extLst>
        </c:ser>
        <c:ser>
          <c:idx val="1"/>
          <c:order val="1"/>
          <c:tx>
            <c:strRef>
              <c:f>Sheet1!$C$1</c:f>
              <c:strCache>
                <c:ptCount val="1"/>
                <c:pt idx="0">
                  <c:v>Column1</c:v>
                </c:pt>
              </c:strCache>
            </c:strRef>
          </c:tx>
          <c:spPr>
            <a:ln w="28575" cap="rnd">
              <a:solidFill>
                <a:schemeClr val="accent2"/>
              </a:solidFill>
              <a:round/>
            </a:ln>
            <a:effectLst/>
          </c:spPr>
          <c:marker>
            <c:symbol val="none"/>
          </c:marker>
          <c:cat>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Sheet1!$C$2:$C$14</c:f>
              <c:numCache>
                <c:formatCode>General</c:formatCode>
                <c:ptCount val="13"/>
              </c:numCache>
            </c:numRef>
          </c:val>
          <c:smooth val="0"/>
          <c:extLst>
            <c:ext xmlns:c16="http://schemas.microsoft.com/office/drawing/2014/chart" uri="{C3380CC4-5D6E-409C-BE32-E72D297353CC}">
              <c16:uniqueId val="{00000001-2670-4CC9-A926-612B50AA82DA}"/>
            </c:ext>
          </c:extLst>
        </c:ser>
        <c:ser>
          <c:idx val="2"/>
          <c:order val="2"/>
          <c:tx>
            <c:strRef>
              <c:f>Sheet1!$D$1</c:f>
              <c:strCache>
                <c:ptCount val="1"/>
                <c:pt idx="0">
                  <c:v>Column2</c:v>
                </c:pt>
              </c:strCache>
            </c:strRef>
          </c:tx>
          <c:spPr>
            <a:ln w="28575" cap="rnd">
              <a:solidFill>
                <a:schemeClr val="accent3"/>
              </a:solidFill>
              <a:round/>
            </a:ln>
            <a:effectLst/>
          </c:spPr>
          <c:marker>
            <c:symbol val="none"/>
          </c:marker>
          <c:cat>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Sheet1!$D$2:$D$14</c:f>
              <c:numCache>
                <c:formatCode>General</c:formatCode>
                <c:ptCount val="13"/>
              </c:numCache>
            </c:numRef>
          </c:val>
          <c:smooth val="0"/>
          <c:extLst>
            <c:ext xmlns:c16="http://schemas.microsoft.com/office/drawing/2014/chart" uri="{C3380CC4-5D6E-409C-BE32-E72D297353CC}">
              <c16:uniqueId val="{00000002-2670-4CC9-A926-612B50AA82DA}"/>
            </c:ext>
          </c:extLst>
        </c:ser>
        <c:ser>
          <c:idx val="3"/>
          <c:order val="3"/>
          <c:tx>
            <c:strRef>
              <c:f>Sheet1!$E$1</c:f>
              <c:strCache>
                <c:ptCount val="1"/>
                <c:pt idx="0">
                  <c:v>Column3</c:v>
                </c:pt>
              </c:strCache>
            </c:strRef>
          </c:tx>
          <c:spPr>
            <a:ln w="28575" cap="rnd" cmpd="dbl">
              <a:solidFill>
                <a:schemeClr val="accent4"/>
              </a:solidFill>
              <a:miter lim="800000"/>
            </a:ln>
            <a:effectLst/>
          </c:spPr>
          <c:marker>
            <c:symbol val="none"/>
          </c:marker>
          <c:cat>
            <c:numRef>
              <c:f>Sheet1!$A$2:$A$14</c:f>
              <c:numCache>
                <c:formatCode>General</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cat>
          <c:val>
            <c:numRef>
              <c:f>Sheet1!$E$2:$E$14</c:f>
              <c:numCache>
                <c:formatCode>General</c:formatCode>
                <c:ptCount val="13"/>
              </c:numCache>
            </c:numRef>
          </c:val>
          <c:smooth val="0"/>
          <c:extLst>
            <c:ext xmlns:c16="http://schemas.microsoft.com/office/drawing/2014/chart" uri="{C3380CC4-5D6E-409C-BE32-E72D297353CC}">
              <c16:uniqueId val="{00000003-2670-4CC9-A926-612B50AA82DA}"/>
            </c:ext>
          </c:extLst>
        </c:ser>
        <c:dLbls>
          <c:showLegendKey val="0"/>
          <c:showVal val="0"/>
          <c:showCatName val="0"/>
          <c:showSerName val="0"/>
          <c:showPercent val="0"/>
          <c:showBubbleSize val="0"/>
        </c:dLbls>
        <c:smooth val="0"/>
        <c:axId val="219692704"/>
        <c:axId val="297661792"/>
      </c:lineChart>
      <c:catAx>
        <c:axId val="219692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97661792"/>
        <c:crosses val="autoZero"/>
        <c:auto val="1"/>
        <c:lblAlgn val="ctr"/>
        <c:lblOffset val="100"/>
        <c:noMultiLvlLbl val="0"/>
      </c:catAx>
      <c:valAx>
        <c:axId val="297661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19692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1/8/2021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556E-B24A-4B2D-8D62-98E5DCB2626B}"/>
              </a:ext>
            </a:extLst>
          </p:cNvPr>
          <p:cNvSpPr>
            <a:spLocks noGrp="1"/>
          </p:cNvSpPr>
          <p:nvPr>
            <p:ph type="ctrTitle"/>
          </p:nvPr>
        </p:nvSpPr>
        <p:spPr>
          <a:xfrm>
            <a:off x="1524000" y="152400"/>
            <a:ext cx="9939717" cy="1828800"/>
          </a:xfrm>
        </p:spPr>
        <p:txBody>
          <a:bodyPr>
            <a:normAutofit/>
          </a:bodyPr>
          <a:lstStyle/>
          <a:p>
            <a:r>
              <a:rPr lang="en-US" sz="4400"/>
              <a:t>Was ist der Mittelwert in den Verkäufen?</a:t>
            </a:r>
            <a:endParaRPr lang="de-DE" sz="4400" dirty="0"/>
          </a:p>
        </p:txBody>
      </p:sp>
      <p:graphicFrame>
        <p:nvGraphicFramePr>
          <p:cNvPr id="4" name="Table 3">
            <a:extLst>
              <a:ext uri="{FF2B5EF4-FFF2-40B4-BE49-F238E27FC236}">
                <a16:creationId xmlns:a16="http://schemas.microsoft.com/office/drawing/2014/main" id="{46AC737C-3859-45E4-A156-CDD6184D0BC1}"/>
              </a:ext>
            </a:extLst>
          </p:cNvPr>
          <p:cNvGraphicFramePr>
            <a:graphicFrameLocks noGrp="1"/>
          </p:cNvGraphicFramePr>
          <p:nvPr>
            <p:extLst>
              <p:ext uri="{D42A27DB-BD31-4B8C-83A1-F6EECF244321}">
                <p14:modId xmlns:p14="http://schemas.microsoft.com/office/powerpoint/2010/main" val="2202336402"/>
              </p:ext>
            </p:extLst>
          </p:nvPr>
        </p:nvGraphicFramePr>
        <p:xfrm>
          <a:off x="3788758" y="2438400"/>
          <a:ext cx="5410200" cy="3657600"/>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4015613641"/>
                    </a:ext>
                  </a:extLst>
                </a:gridCol>
                <a:gridCol w="2705100">
                  <a:extLst>
                    <a:ext uri="{9D8B030D-6E8A-4147-A177-3AD203B41FA5}">
                      <a16:colId xmlns:a16="http://schemas.microsoft.com/office/drawing/2014/main" val="1266864340"/>
                    </a:ext>
                  </a:extLst>
                </a:gridCol>
              </a:tblGrid>
              <a:tr h="370840">
                <a:tc>
                  <a:txBody>
                    <a:bodyPr/>
                    <a:lstStyle/>
                    <a:p>
                      <a:pPr algn="ctr"/>
                      <a:r>
                        <a:rPr lang="en-US" sz="2400"/>
                        <a:t>Wochentag</a:t>
                      </a:r>
                      <a:endParaRPr lang="de-DE"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a:t>Verkäufe</a:t>
                      </a:r>
                      <a:endParaRPr lang="de-DE" sz="2400" dirty="0"/>
                    </a:p>
                  </a:txBody>
                  <a:tcPr/>
                </a:tc>
                <a:extLst>
                  <a:ext uri="{0D108BD9-81ED-4DB2-BD59-A6C34878D82A}">
                    <a16:rowId xmlns:a16="http://schemas.microsoft.com/office/drawing/2014/main" val="1412615216"/>
                  </a:ext>
                </a:extLst>
              </a:tr>
              <a:tr h="370840">
                <a:tc>
                  <a:txBody>
                    <a:bodyPr/>
                    <a:lstStyle/>
                    <a:p>
                      <a:pPr algn="ctr"/>
                      <a:r>
                        <a:rPr lang="en-US" sz="2400"/>
                        <a:t>Montag</a:t>
                      </a:r>
                      <a:endParaRPr lang="en-US" sz="2400" dirty="0"/>
                    </a:p>
                  </a:txBody>
                  <a:tcPr/>
                </a:tc>
                <a:tc>
                  <a:txBody>
                    <a:bodyPr/>
                    <a:lstStyle/>
                    <a:p>
                      <a:pPr algn="ctr"/>
                      <a:r>
                        <a:rPr lang="en-US" sz="2400" dirty="0"/>
                        <a:t>13</a:t>
                      </a:r>
                      <a:endParaRPr lang="de-DE" sz="2400" dirty="0"/>
                    </a:p>
                  </a:txBody>
                  <a:tcPr/>
                </a:tc>
                <a:extLst>
                  <a:ext uri="{0D108BD9-81ED-4DB2-BD59-A6C34878D82A}">
                    <a16:rowId xmlns:a16="http://schemas.microsoft.com/office/drawing/2014/main" val="3832846304"/>
                  </a:ext>
                </a:extLst>
              </a:tr>
              <a:tr h="370840">
                <a:tc>
                  <a:txBody>
                    <a:bodyPr/>
                    <a:lstStyle/>
                    <a:p>
                      <a:pPr algn="ctr"/>
                      <a:r>
                        <a:rPr lang="en-US" sz="2400"/>
                        <a:t>Dienstag</a:t>
                      </a:r>
                      <a:endParaRPr lang="de-DE" sz="2400" dirty="0"/>
                    </a:p>
                  </a:txBody>
                  <a:tcPr/>
                </a:tc>
                <a:tc>
                  <a:txBody>
                    <a:bodyPr/>
                    <a:lstStyle/>
                    <a:p>
                      <a:pPr algn="ctr"/>
                      <a:r>
                        <a:rPr lang="en-US" sz="2400" dirty="0"/>
                        <a:t>15</a:t>
                      </a:r>
                      <a:endParaRPr lang="de-DE" sz="2400" dirty="0"/>
                    </a:p>
                  </a:txBody>
                  <a:tcPr/>
                </a:tc>
                <a:extLst>
                  <a:ext uri="{0D108BD9-81ED-4DB2-BD59-A6C34878D82A}">
                    <a16:rowId xmlns:a16="http://schemas.microsoft.com/office/drawing/2014/main" val="2143691806"/>
                  </a:ext>
                </a:extLst>
              </a:tr>
              <a:tr h="370840">
                <a:tc>
                  <a:txBody>
                    <a:bodyPr/>
                    <a:lstStyle/>
                    <a:p>
                      <a:pPr algn="ctr"/>
                      <a:r>
                        <a:rPr lang="en-US" sz="2400"/>
                        <a:t>Mittwoch</a:t>
                      </a:r>
                      <a:endParaRPr lang="de-DE" sz="2400" dirty="0"/>
                    </a:p>
                  </a:txBody>
                  <a:tcPr/>
                </a:tc>
                <a:tc>
                  <a:txBody>
                    <a:bodyPr/>
                    <a:lstStyle/>
                    <a:p>
                      <a:pPr algn="ctr"/>
                      <a:r>
                        <a:rPr lang="en-US" sz="2400" dirty="0"/>
                        <a:t>17</a:t>
                      </a:r>
                      <a:endParaRPr lang="de-DE" sz="2400" dirty="0"/>
                    </a:p>
                  </a:txBody>
                  <a:tcPr/>
                </a:tc>
                <a:extLst>
                  <a:ext uri="{0D108BD9-81ED-4DB2-BD59-A6C34878D82A}">
                    <a16:rowId xmlns:a16="http://schemas.microsoft.com/office/drawing/2014/main" val="3944462389"/>
                  </a:ext>
                </a:extLst>
              </a:tr>
              <a:tr h="370840">
                <a:tc>
                  <a:txBody>
                    <a:bodyPr/>
                    <a:lstStyle/>
                    <a:p>
                      <a:pPr algn="ctr"/>
                      <a:r>
                        <a:rPr lang="en-US" sz="2400"/>
                        <a:t>Donnerstag</a:t>
                      </a:r>
                      <a:endParaRPr lang="de-DE" sz="2400" dirty="0"/>
                    </a:p>
                  </a:txBody>
                  <a:tcPr/>
                </a:tc>
                <a:tc>
                  <a:txBody>
                    <a:bodyPr/>
                    <a:lstStyle/>
                    <a:p>
                      <a:pPr algn="ctr"/>
                      <a:r>
                        <a:rPr lang="en-US" sz="2400" dirty="0"/>
                        <a:t>14</a:t>
                      </a:r>
                      <a:endParaRPr lang="de-DE" sz="2400" dirty="0"/>
                    </a:p>
                  </a:txBody>
                  <a:tcPr/>
                </a:tc>
                <a:extLst>
                  <a:ext uri="{0D108BD9-81ED-4DB2-BD59-A6C34878D82A}">
                    <a16:rowId xmlns:a16="http://schemas.microsoft.com/office/drawing/2014/main" val="949900422"/>
                  </a:ext>
                </a:extLst>
              </a:tr>
              <a:tr h="370840">
                <a:tc>
                  <a:txBody>
                    <a:bodyPr/>
                    <a:lstStyle/>
                    <a:p>
                      <a:pPr algn="ctr"/>
                      <a:r>
                        <a:rPr lang="en-US" sz="2400"/>
                        <a:t>Freitag</a:t>
                      </a:r>
                      <a:endParaRPr lang="de-DE" sz="2400" dirty="0"/>
                    </a:p>
                  </a:txBody>
                  <a:tcPr/>
                </a:tc>
                <a:tc>
                  <a:txBody>
                    <a:bodyPr/>
                    <a:lstStyle/>
                    <a:p>
                      <a:pPr algn="ctr"/>
                      <a:r>
                        <a:rPr lang="en-US" sz="2400" dirty="0"/>
                        <a:t>15</a:t>
                      </a:r>
                      <a:endParaRPr lang="de-DE" sz="2400" dirty="0"/>
                    </a:p>
                  </a:txBody>
                  <a:tcPr/>
                </a:tc>
                <a:extLst>
                  <a:ext uri="{0D108BD9-81ED-4DB2-BD59-A6C34878D82A}">
                    <a16:rowId xmlns:a16="http://schemas.microsoft.com/office/drawing/2014/main" val="3397974277"/>
                  </a:ext>
                </a:extLst>
              </a:tr>
              <a:tr h="370840">
                <a:tc>
                  <a:txBody>
                    <a:bodyPr/>
                    <a:lstStyle/>
                    <a:p>
                      <a:pPr algn="ctr"/>
                      <a:r>
                        <a:rPr lang="en-US" sz="2400"/>
                        <a:t>Samstag</a:t>
                      </a:r>
                      <a:endParaRPr lang="de-DE" sz="2400" dirty="0"/>
                    </a:p>
                  </a:txBody>
                  <a:tcPr/>
                </a:tc>
                <a:tc>
                  <a:txBody>
                    <a:bodyPr/>
                    <a:lstStyle/>
                    <a:p>
                      <a:pPr algn="ctr"/>
                      <a:r>
                        <a:rPr lang="en-US" sz="2400" dirty="0"/>
                        <a:t>9</a:t>
                      </a:r>
                      <a:endParaRPr lang="de-DE" sz="2400" dirty="0"/>
                    </a:p>
                  </a:txBody>
                  <a:tcPr/>
                </a:tc>
                <a:extLst>
                  <a:ext uri="{0D108BD9-81ED-4DB2-BD59-A6C34878D82A}">
                    <a16:rowId xmlns:a16="http://schemas.microsoft.com/office/drawing/2014/main" val="131460456"/>
                  </a:ext>
                </a:extLst>
              </a:tr>
              <a:tr h="370840">
                <a:tc>
                  <a:txBody>
                    <a:bodyPr/>
                    <a:lstStyle/>
                    <a:p>
                      <a:pPr algn="ctr"/>
                      <a:r>
                        <a:rPr lang="en-US" sz="2400"/>
                        <a:t>Sonntag</a:t>
                      </a:r>
                      <a:endParaRPr lang="de-DE" sz="2400" dirty="0"/>
                    </a:p>
                  </a:txBody>
                  <a:tcPr/>
                </a:tc>
                <a:tc>
                  <a:txBody>
                    <a:bodyPr/>
                    <a:lstStyle/>
                    <a:p>
                      <a:pPr algn="ctr"/>
                      <a:r>
                        <a:rPr lang="en-US" sz="2400" dirty="0"/>
                        <a:t>8</a:t>
                      </a:r>
                      <a:endParaRPr lang="de-DE" sz="2400" dirty="0"/>
                    </a:p>
                  </a:txBody>
                  <a:tcPr/>
                </a:tc>
                <a:extLst>
                  <a:ext uri="{0D108BD9-81ED-4DB2-BD59-A6C34878D82A}">
                    <a16:rowId xmlns:a16="http://schemas.microsoft.com/office/drawing/2014/main" val="610755356"/>
                  </a:ext>
                </a:extLst>
              </a:tr>
            </a:tbl>
          </a:graphicData>
        </a:graphic>
      </p:graphicFrame>
    </p:spTree>
    <p:extLst>
      <p:ext uri="{BB962C8B-B14F-4D97-AF65-F5344CB8AC3E}">
        <p14:creationId xmlns:p14="http://schemas.microsoft.com/office/powerpoint/2010/main" val="2369559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Wie nennt man die Hypothese, die normalerweise einer Vermutung entspricht, für die wir nach Daten suchen:</a:t>
                </a:r>
                <a:br>
                  <a:rPr lang="en-US" sz="3200" dirty="0"/>
                </a:br>
                <a:br>
                  <a:rPr lang="en-US" sz="3200"/>
                </a:br>
                <a:r>
                  <a:rPr lang="en-US" sz="3200" b="1"/>
                  <a:t>Antworten</a:t>
                </a:r>
                <a:r>
                  <a:rPr lang="en-US" sz="3200"/>
                  <a:t>:</a:t>
                </a:r>
                <a:br>
                  <a:rPr lang="en-US" sz="3200" dirty="0"/>
                </a:br>
                <a:br>
                  <a:rPr lang="en-US" sz="3200" dirty="0"/>
                </a:br>
                <a:r>
                  <a:rPr lang="en-US" sz="3200" dirty="0"/>
                  <a:t>A: A</a:t>
                </a:r>
                <a14:m>
                  <m:oMath xmlns:m="http://schemas.openxmlformats.org/officeDocument/2006/math">
                    <m:r>
                      <m:rPr>
                        <m:sty m:val="p"/>
                      </m:rPr>
                      <a:rPr lang="en-US" sz="3200" b="0" i="0" dirty="0" smtClean="0">
                        <a:latin typeface="Cambria Math" panose="02040503050406030204" pitchFamily="18" charset="0"/>
                        <a:ea typeface="Cambria Math" panose="02040503050406030204" pitchFamily="18" charset="0"/>
                      </a:rPr>
                      <m:t>lternative</m:t>
                    </m:r>
                    <m:r>
                      <a:rPr lang="en-US" sz="3200" b="0" i="0" dirty="0" smtClean="0">
                        <a:latin typeface="Cambria Math" panose="02040503050406030204" pitchFamily="18" charset="0"/>
                        <a:ea typeface="Cambria Math" panose="02040503050406030204" pitchFamily="18" charset="0"/>
                      </a:rPr>
                      <m:t> </m:t>
                    </m:r>
                    <m:r>
                      <m:rPr>
                        <m:sty m:val="p"/>
                      </m:rPr>
                      <a:rPr lang="en-US" sz="3200" b="0" i="0" dirty="0" smtClean="0">
                        <a:latin typeface="Cambria Math" panose="02040503050406030204" pitchFamily="18" charset="0"/>
                        <a:ea typeface="Cambria Math" panose="02040503050406030204" pitchFamily="18" charset="0"/>
                      </a:rPr>
                      <m:t>Hypothese</m:t>
                    </m:r>
                    <m:r>
                      <a:rPr lang="en-US" sz="3200" b="0" i="0" dirty="0" smtClean="0">
                        <a:latin typeface="Cambria Math" panose="02040503050406030204" pitchFamily="18" charset="0"/>
                        <a:ea typeface="Cambria Math" panose="02040503050406030204" pitchFamily="18" charset="0"/>
                      </a:rPr>
                      <m:t> </m:t>
                    </m:r>
                  </m:oMath>
                </a14:m>
                <a:br>
                  <a:rPr lang="de-DE" sz="3200" b="1" dirty="0"/>
                </a:br>
                <a:br>
                  <a:rPr lang="de-DE" sz="3200" b="1" dirty="0"/>
                </a:br>
                <a:r>
                  <a:rPr lang="de-DE" sz="3200" dirty="0"/>
                  <a:t>B: </a:t>
                </a:r>
                <a14:m>
                  <m:oMath xmlns:m="http://schemas.openxmlformats.org/officeDocument/2006/math">
                    <m:r>
                      <m:rPr>
                        <m:sty m:val="p"/>
                      </m:rPr>
                      <a:rPr lang="en-US" sz="3200" b="0" i="0" smtClean="0">
                        <a:latin typeface="Cambria Math" panose="02040503050406030204" pitchFamily="18" charset="0"/>
                      </a:rPr>
                      <m:t>Nullhypothese</m:t>
                    </m:r>
                  </m:oMath>
                </a14:m>
                <a:br>
                  <a:rPr lang="de-DE" sz="3200" b="1" dirty="0"/>
                </a:br>
                <a:br>
                  <a:rPr lang="de-DE" sz="3200" b="1" dirty="0"/>
                </a:br>
                <a:r>
                  <a:rPr lang="de-DE" sz="3200" dirty="0"/>
                  <a:t>C: </a:t>
                </a:r>
                <a14:m>
                  <m:oMath xmlns:m="http://schemas.openxmlformats.org/officeDocument/2006/math">
                    <m:r>
                      <m:rPr>
                        <m:sty m:val="p"/>
                      </m:rPr>
                      <a:rPr lang="en-US" sz="3200" b="0" i="0" dirty="0" smtClean="0">
                        <a:latin typeface="Cambria Math" panose="02040503050406030204" pitchFamily="18" charset="0"/>
                      </a:rPr>
                      <m:t>Statistische</m:t>
                    </m:r>
                    <m:r>
                      <a:rPr lang="en-US" sz="3200" b="0" i="0" dirty="0" smtClean="0">
                        <a:latin typeface="Cambria Math" panose="02040503050406030204" pitchFamily="18" charset="0"/>
                      </a:rPr>
                      <m:t> </m:t>
                    </m:r>
                    <m:r>
                      <m:rPr>
                        <m:sty m:val="p"/>
                      </m:rPr>
                      <a:rPr lang="en-US" sz="3200" b="0" i="0" dirty="0" smtClean="0">
                        <a:latin typeface="Cambria Math" panose="02040503050406030204" pitchFamily="18" charset="0"/>
                      </a:rPr>
                      <m:t>Hypothese</m:t>
                    </m:r>
                  </m:oMath>
                </a14:m>
                <a:br>
                  <a:rPr lang="de-DE" sz="3200" b="1" dirty="0"/>
                </a:b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406152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2800"/>
                </a:br>
                <a:r>
                  <a:rPr lang="en-US" sz="2800"/>
                  <a:t>Ein Signifikanzniveau von 2.5% bedeutet, dass</a:t>
                </a:r>
                <a:br>
                  <a:rPr lang="en-US" sz="2800" dirty="0"/>
                </a:br>
                <a:br>
                  <a:rPr lang="en-US" sz="2800"/>
                </a:br>
                <a:r>
                  <a:rPr lang="en-US" sz="2800" b="1"/>
                  <a:t>Antworten</a:t>
                </a:r>
                <a:r>
                  <a:rPr lang="en-US" sz="2800"/>
                  <a:t>:</a:t>
                </a:r>
                <a:br>
                  <a:rPr lang="en-US" sz="2800" dirty="0"/>
                </a:br>
                <a:br>
                  <a:rPr lang="en-US" sz="2800" dirty="0"/>
                </a:br>
                <a:r>
                  <a:rPr lang="en-US" sz="2800" dirty="0"/>
                  <a:t>A</a:t>
                </a:r>
                <a:r>
                  <a:rPr lang="en-US" sz="2800"/>
                  <a:t>: wir mit einer Wahrscheinlichkeit von 2.5% falsch liegen.</a:t>
                </a:r>
                <a:br>
                  <a:rPr lang="de-DE" sz="2800" b="1" dirty="0"/>
                </a:br>
                <a:br>
                  <a:rPr lang="de-DE" sz="2800" b="1" dirty="0"/>
                </a:br>
                <a:r>
                  <a:rPr lang="de-DE" sz="2800" dirty="0"/>
                  <a:t>B</a:t>
                </a:r>
                <a:r>
                  <a:rPr lang="de-DE" sz="2800"/>
                  <a:t>: </a:t>
                </a:r>
                <a:r>
                  <a:rPr lang="en-US" sz="2800"/>
                  <a:t>wir </a:t>
                </a:r>
                <a14:m>
                  <m:oMath xmlns:m="http://schemas.openxmlformats.org/officeDocument/2006/math">
                    <m:sSub>
                      <m:sSubPr>
                        <m:ctrlPr>
                          <a:rPr lang="de-DE" sz="2800" i="1">
                            <a:latin typeface="Cambria Math" panose="02040503050406030204" pitchFamily="18" charset="0"/>
                          </a:rPr>
                        </m:ctrlPr>
                      </m:sSubPr>
                      <m:e>
                        <m:r>
                          <a:rPr lang="de-DE" sz="2800" i="1">
                            <a:latin typeface="Cambria Math" panose="02040503050406030204" pitchFamily="18" charset="0"/>
                          </a:rPr>
                          <m:t>𝐻</m:t>
                        </m:r>
                      </m:e>
                      <m:sub>
                        <m:r>
                          <a:rPr lang="de-DE" sz="2800">
                            <a:latin typeface="Cambria Math" panose="02040503050406030204" pitchFamily="18" charset="0"/>
                          </a:rPr>
                          <m:t>0</m:t>
                        </m:r>
                      </m:sub>
                    </m:sSub>
                    <m:r>
                      <a:rPr lang="de-DE" sz="2800" i="1">
                        <a:latin typeface="Cambria Math" panose="02040503050406030204" pitchFamily="18" charset="0"/>
                      </a:rPr>
                      <m:t> </m:t>
                    </m:r>
                  </m:oMath>
                </a14:m>
                <a:r>
                  <a:rPr lang="en-US" sz="2800"/>
                  <a:t>mit einer W'keit von 2.5% fälschlicherweise verwefen.</a:t>
                </a:r>
                <a:br>
                  <a:rPr lang="en-US" sz="2800"/>
                </a:br>
                <a:r>
                  <a:rPr lang="de-DE" sz="2800"/>
                  <a:t> </a:t>
                </a:r>
                <a:br>
                  <a:rPr lang="de-DE" sz="2800" b="1"/>
                </a:br>
                <a:r>
                  <a:rPr lang="de-DE" sz="2800"/>
                  <a:t>C: </a:t>
                </a:r>
                <a:r>
                  <a:rPr lang="en-US" sz="2800"/>
                  <a:t>wir </a:t>
                </a:r>
                <a14:m>
                  <m:oMath xmlns:m="http://schemas.openxmlformats.org/officeDocument/2006/math">
                    <m:sSub>
                      <m:sSubPr>
                        <m:ctrlPr>
                          <a:rPr lang="de-DE" sz="2800" i="1">
                            <a:latin typeface="Cambria Math" panose="02040503050406030204" pitchFamily="18" charset="0"/>
                          </a:rPr>
                        </m:ctrlPr>
                      </m:sSubPr>
                      <m:e>
                        <m:r>
                          <a:rPr lang="de-DE" sz="2800" i="1">
                            <a:latin typeface="Cambria Math" panose="02040503050406030204" pitchFamily="18" charset="0"/>
                          </a:rPr>
                          <m:t>𝐻</m:t>
                        </m:r>
                      </m:e>
                      <m:sub>
                        <m:r>
                          <a:rPr lang="de-DE" sz="2800">
                            <a:latin typeface="Cambria Math" panose="02040503050406030204" pitchFamily="18" charset="0"/>
                          </a:rPr>
                          <m:t>0</m:t>
                        </m:r>
                      </m:sub>
                    </m:sSub>
                    <m:r>
                      <a:rPr lang="de-DE" sz="2800" i="1">
                        <a:latin typeface="Cambria Math" panose="02040503050406030204" pitchFamily="18" charset="0"/>
                      </a:rPr>
                      <m:t> </m:t>
                    </m:r>
                  </m:oMath>
                </a14:m>
                <a:r>
                  <a:rPr lang="en-US" sz="2800"/>
                  <a:t>mit einer W'keit von 2.5% fälschlicherweise akzeptieren.</a:t>
                </a:r>
                <a:br>
                  <a:rPr lang="en-US" sz="2800"/>
                </a:br>
                <a:br>
                  <a:rPr lang="de-DE" sz="2800" b="1" dirty="0"/>
                </a:br>
                <a:br>
                  <a:rPr lang="de-DE" sz="2800" b="1" dirty="0"/>
                </a:br>
                <a:endParaRPr lang="de-DE" sz="28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83725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Ein Typ II Fehler bedeutet, dass</a:t>
                </a:r>
                <a:br>
                  <a:rPr lang="en-US" sz="3200" dirty="0"/>
                </a:br>
                <a:br>
                  <a:rPr lang="en-US" sz="3200"/>
                </a:br>
                <a:r>
                  <a:rPr lang="en-US" sz="3200" b="1"/>
                  <a:t>Antworten</a:t>
                </a:r>
                <a:r>
                  <a:rPr lang="en-US" sz="3200"/>
                  <a:t>:</a:t>
                </a:r>
                <a:br>
                  <a:rPr lang="en-US" sz="3200" dirty="0"/>
                </a:br>
                <a:br>
                  <a:rPr lang="en-US" sz="3200" dirty="0"/>
                </a:br>
                <a:r>
                  <a:rPr lang="en-US" sz="3200" dirty="0"/>
                  <a:t>A</a:t>
                </a:r>
                <a:r>
                  <a:rPr lang="en-US" sz="3200"/>
                  <a:t>: wir das falsche Testergebnis bekommen</a:t>
                </a:r>
                <a:br>
                  <a:rPr lang="en-US" sz="3200" dirty="0"/>
                </a:br>
                <a:br>
                  <a:rPr lang="de-DE" sz="3200" b="1" dirty="0"/>
                </a:br>
                <a:r>
                  <a:rPr lang="de-DE" sz="3200" dirty="0"/>
                  <a:t>B</a:t>
                </a:r>
                <a:r>
                  <a:rPr lang="de-DE" sz="3200"/>
                  <a:t>: wir </a:t>
                </a:r>
                <a14:m>
                  <m:oMath xmlns:m="http://schemas.openxmlformats.org/officeDocument/2006/math">
                    <m:sSub>
                      <m:sSubPr>
                        <m:ctrlPr>
                          <a:rPr lang="de-DE" sz="3200" i="1" smtClean="0">
                            <a:latin typeface="Cambria Math" panose="02040503050406030204" pitchFamily="18" charset="0"/>
                          </a:rPr>
                        </m:ctrlPr>
                      </m:sSubPr>
                      <m:e>
                        <m:r>
                          <a:rPr lang="de-DE" sz="3200" i="1" smtClean="0">
                            <a:latin typeface="Cambria Math" panose="02040503050406030204" pitchFamily="18" charset="0"/>
                          </a:rPr>
                          <m:t>𝐻</m:t>
                        </m:r>
                      </m:e>
                      <m:sub>
                        <m:r>
                          <a:rPr lang="de-DE" sz="3200" i="0" smtClean="0">
                            <a:latin typeface="Cambria Math" panose="02040503050406030204" pitchFamily="18" charset="0"/>
                          </a:rPr>
                          <m:t>0</m:t>
                        </m:r>
                      </m:sub>
                    </m:sSub>
                  </m:oMath>
                </a14:m>
                <a:r>
                  <a:rPr lang="de-DE" sz="3200" dirty="0"/>
                  <a:t> </a:t>
                </a:r>
                <a:r>
                  <a:rPr lang="de-DE" sz="3200"/>
                  <a:t>verwerfen, ob sie eigentlich wahr ist.</a:t>
                </a:r>
                <a:br>
                  <a:rPr lang="de-DE" sz="3200" dirty="0"/>
                </a:br>
                <a:br>
                  <a:rPr lang="de-DE" sz="3200" b="1" dirty="0"/>
                </a:br>
                <a:r>
                  <a:rPr lang="de-DE" sz="3200" dirty="0"/>
                  <a:t>C: </a:t>
                </a:r>
                <a:r>
                  <a:rPr lang="de-DE" sz="3200"/>
                  <a:t>wir </a:t>
                </a:r>
                <a14:m>
                  <m:oMath xmlns:m="http://schemas.openxmlformats.org/officeDocument/2006/math">
                    <m:sSub>
                      <m:sSubPr>
                        <m:ctrlPr>
                          <a:rPr lang="de-DE" sz="3200" i="1">
                            <a:latin typeface="Cambria Math" panose="02040503050406030204" pitchFamily="18" charset="0"/>
                          </a:rPr>
                        </m:ctrlPr>
                      </m:sSubPr>
                      <m:e>
                        <m:r>
                          <a:rPr lang="de-DE" sz="3200" i="1">
                            <a:latin typeface="Cambria Math" panose="02040503050406030204" pitchFamily="18" charset="0"/>
                          </a:rPr>
                          <m:t>𝐻</m:t>
                        </m:r>
                      </m:e>
                      <m:sub>
                        <m:r>
                          <a:rPr lang="de-DE" sz="3200">
                            <a:latin typeface="Cambria Math" panose="02040503050406030204" pitchFamily="18" charset="0"/>
                          </a:rPr>
                          <m:t>0</m:t>
                        </m:r>
                      </m:sub>
                    </m:sSub>
                  </m:oMath>
                </a14:m>
                <a:r>
                  <a:rPr lang="de-DE" sz="3200" dirty="0"/>
                  <a:t> </a:t>
                </a:r>
                <a:r>
                  <a:rPr lang="de-DE" sz="3200"/>
                  <a:t>akzeptieren, ob sie eigentlich falsch ist.</a:t>
                </a:r>
                <a:br>
                  <a:rPr lang="de-DE" sz="3200"/>
                </a:br>
                <a:br>
                  <a:rPr lang="de-DE" sz="3200" b="1" dirty="0"/>
                </a:br>
                <a:br>
                  <a:rPr lang="de-DE" sz="3200" b="1" dirty="0"/>
                </a:b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900890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Eine Regression ist gegeben durch </a:t>
                </a:r>
                <a14:m>
                  <m:oMath xmlns:m="http://schemas.openxmlformats.org/officeDocument/2006/math">
                    <m:acc>
                      <m:accPr>
                        <m:chr m:val="̅"/>
                        <m:ctrlPr>
                          <a:rPr lang="en-US" sz="3200" i="1" dirty="0" smtClean="0">
                            <a:latin typeface="Cambria Math" panose="02040503050406030204" pitchFamily="18" charset="0"/>
                          </a:rPr>
                        </m:ctrlPr>
                      </m:accPr>
                      <m:e>
                        <m:r>
                          <a:rPr lang="en-US" sz="3200" i="1" dirty="0" smtClean="0">
                            <a:latin typeface="Cambria Math" panose="02040503050406030204" pitchFamily="18" charset="0"/>
                          </a:rPr>
                          <m:t>𝑦</m:t>
                        </m:r>
                      </m:e>
                    </m:acc>
                    <m:r>
                      <a:rPr lang="en-US" sz="3200" i="0" dirty="0" smtClean="0">
                        <a:latin typeface="Cambria Math" panose="02040503050406030204" pitchFamily="18" charset="0"/>
                      </a:rPr>
                      <m:t>=20+0.8</m:t>
                    </m:r>
                    <m:r>
                      <a:rPr lang="en-US" sz="3200" i="1" dirty="0" smtClean="0">
                        <a:latin typeface="Cambria Math" panose="02040503050406030204" pitchFamily="18" charset="0"/>
                      </a:rPr>
                      <m:t>𝑥</m:t>
                    </m:r>
                  </m:oMath>
                </a14:m>
                <a:br>
                  <a:rPr lang="en-US" sz="3200"/>
                </a:br>
                <a:r>
                  <a:rPr lang="en-US" sz="3200"/>
                  <a:t>Wie große ist der Fehler beim Wert </a:t>
                </a:r>
                <a14:m>
                  <m:oMath xmlns:m="http://schemas.openxmlformats.org/officeDocument/2006/math">
                    <m:r>
                      <a:rPr lang="en-US" sz="3200" i="1" dirty="0" smtClean="0">
                        <a:latin typeface="Cambria Math" panose="02040503050406030204" pitchFamily="18" charset="0"/>
                      </a:rPr>
                      <m:t>𝑥</m:t>
                    </m:r>
                    <m:r>
                      <a:rPr lang="en-US" sz="3200" i="0" dirty="0" smtClean="0">
                        <a:latin typeface="Cambria Math" panose="02040503050406030204" pitchFamily="18" charset="0"/>
                      </a:rPr>
                      <m:t>=100,</m:t>
                    </m:r>
                    <m:r>
                      <a:rPr lang="en-US" sz="3200" i="1" dirty="0" smtClean="0">
                        <a:latin typeface="Cambria Math" panose="02040503050406030204" pitchFamily="18" charset="0"/>
                      </a:rPr>
                      <m:t>𝑦</m:t>
                    </m:r>
                    <m:r>
                      <a:rPr lang="en-US" sz="3200" i="0" dirty="0" smtClean="0">
                        <a:latin typeface="Cambria Math" panose="02040503050406030204" pitchFamily="18" charset="0"/>
                      </a:rPr>
                      <m:t>=</m:t>
                    </m:r>
                    <m:r>
                      <a:rPr lang="en-US" sz="3200" b="0" i="0" dirty="0" smtClean="0">
                        <a:latin typeface="Cambria Math" panose="02040503050406030204" pitchFamily="18" charset="0"/>
                      </a:rPr>
                      <m:t>105</m:t>
                    </m:r>
                  </m:oMath>
                </a14:m>
                <a:br>
                  <a:rPr lang="en-US" sz="3200" dirty="0"/>
                </a:br>
                <a:br>
                  <a:rPr lang="en-US" sz="3200"/>
                </a:br>
                <a:r>
                  <a:rPr lang="en-US" sz="3200" b="1"/>
                  <a:t>Antworten</a:t>
                </a:r>
                <a:r>
                  <a:rPr lang="en-US" sz="3200"/>
                  <a:t>:</a:t>
                </a:r>
                <a:br>
                  <a:rPr lang="en-US" sz="3200" dirty="0"/>
                </a:br>
                <a:br>
                  <a:rPr lang="en-US" sz="3200" dirty="0"/>
                </a:br>
                <a:r>
                  <a:rPr lang="en-US" sz="3200" dirty="0"/>
                  <a:t>A: 5</a:t>
                </a:r>
                <a:br>
                  <a:rPr lang="en-US" sz="3200" dirty="0"/>
                </a:br>
                <a:br>
                  <a:rPr lang="de-DE" sz="3200" b="1" dirty="0"/>
                </a:br>
                <a:r>
                  <a:rPr lang="de-DE" sz="3200" dirty="0"/>
                  <a:t>B: 10</a:t>
                </a:r>
                <a:br>
                  <a:rPr lang="de-DE" sz="3200" dirty="0"/>
                </a:br>
                <a:br>
                  <a:rPr lang="de-DE" sz="3200" b="1" dirty="0"/>
                </a:br>
                <a:r>
                  <a:rPr lang="de-DE" sz="3200" dirty="0"/>
                  <a:t>C: 15</a:t>
                </a: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2677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556E-B24A-4B2D-8D62-98E5DCB2626B}"/>
              </a:ext>
            </a:extLst>
          </p:cNvPr>
          <p:cNvSpPr>
            <a:spLocks noGrp="1"/>
          </p:cNvSpPr>
          <p:nvPr>
            <p:ph type="ctrTitle"/>
          </p:nvPr>
        </p:nvSpPr>
        <p:spPr>
          <a:xfrm>
            <a:off x="1524000" y="304800"/>
            <a:ext cx="9939717" cy="1066800"/>
          </a:xfrm>
        </p:spPr>
        <p:txBody>
          <a:bodyPr>
            <a:normAutofit fontScale="90000"/>
          </a:bodyPr>
          <a:lstStyle/>
          <a:p>
            <a:r>
              <a:rPr lang="en-US" sz="4400"/>
              <a:t>Wie ist die korrekte Gleichung für die Regression?</a:t>
            </a:r>
            <a:endParaRPr lang="de-DE" sz="4400" dirty="0"/>
          </a:p>
        </p:txBody>
      </p:sp>
      <p:graphicFrame>
        <p:nvGraphicFramePr>
          <p:cNvPr id="4" name="Table 3">
            <a:extLst>
              <a:ext uri="{FF2B5EF4-FFF2-40B4-BE49-F238E27FC236}">
                <a16:creationId xmlns:a16="http://schemas.microsoft.com/office/drawing/2014/main" id="{46AC737C-3859-45E4-A156-CDD6184D0BC1}"/>
              </a:ext>
            </a:extLst>
          </p:cNvPr>
          <p:cNvGraphicFramePr>
            <a:graphicFrameLocks noGrp="1"/>
          </p:cNvGraphicFramePr>
          <p:nvPr>
            <p:extLst>
              <p:ext uri="{D42A27DB-BD31-4B8C-83A1-F6EECF244321}">
                <p14:modId xmlns:p14="http://schemas.microsoft.com/office/powerpoint/2010/main" val="2774661561"/>
              </p:ext>
            </p:extLst>
          </p:nvPr>
        </p:nvGraphicFramePr>
        <p:xfrm>
          <a:off x="6282117" y="2362200"/>
          <a:ext cx="5181600" cy="32004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4015613641"/>
                    </a:ext>
                  </a:extLst>
                </a:gridCol>
                <a:gridCol w="2590800">
                  <a:extLst>
                    <a:ext uri="{9D8B030D-6E8A-4147-A177-3AD203B41FA5}">
                      <a16:colId xmlns:a16="http://schemas.microsoft.com/office/drawing/2014/main" val="1266864340"/>
                    </a:ext>
                  </a:extLst>
                </a:gridCol>
              </a:tblGrid>
              <a:tr h="402771">
                <a:tc>
                  <a:txBody>
                    <a:bodyPr/>
                    <a:lstStyle/>
                    <a:p>
                      <a:pPr algn="ctr"/>
                      <a:r>
                        <a:rPr lang="en-US" sz="2400"/>
                        <a:t>Kunden</a:t>
                      </a:r>
                      <a:endParaRPr lang="de-DE"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a:t>Verkäufe</a:t>
                      </a:r>
                      <a:endParaRPr lang="de-DE" sz="2400" dirty="0"/>
                    </a:p>
                  </a:txBody>
                  <a:tcPr/>
                </a:tc>
                <a:extLst>
                  <a:ext uri="{0D108BD9-81ED-4DB2-BD59-A6C34878D82A}">
                    <a16:rowId xmlns:a16="http://schemas.microsoft.com/office/drawing/2014/main" val="1412615216"/>
                  </a:ext>
                </a:extLst>
              </a:tr>
              <a:tr h="402771">
                <a:tc>
                  <a:txBody>
                    <a:bodyPr/>
                    <a:lstStyle/>
                    <a:p>
                      <a:pPr algn="ctr"/>
                      <a:r>
                        <a:rPr lang="en-US" sz="2400" dirty="0"/>
                        <a:t>40</a:t>
                      </a:r>
                    </a:p>
                  </a:txBody>
                  <a:tcPr/>
                </a:tc>
                <a:tc>
                  <a:txBody>
                    <a:bodyPr/>
                    <a:lstStyle/>
                    <a:p>
                      <a:pPr algn="ctr"/>
                      <a:r>
                        <a:rPr lang="en-US" sz="2400" dirty="0"/>
                        <a:t>26</a:t>
                      </a:r>
                      <a:endParaRPr lang="de-DE" sz="2400" dirty="0"/>
                    </a:p>
                  </a:txBody>
                  <a:tcPr/>
                </a:tc>
                <a:extLst>
                  <a:ext uri="{0D108BD9-81ED-4DB2-BD59-A6C34878D82A}">
                    <a16:rowId xmlns:a16="http://schemas.microsoft.com/office/drawing/2014/main" val="3832846304"/>
                  </a:ext>
                </a:extLst>
              </a:tr>
              <a:tr h="402771">
                <a:tc>
                  <a:txBody>
                    <a:bodyPr/>
                    <a:lstStyle/>
                    <a:p>
                      <a:pPr algn="ctr"/>
                      <a:r>
                        <a:rPr lang="en-US" sz="2400" dirty="0"/>
                        <a:t>34</a:t>
                      </a:r>
                      <a:endParaRPr lang="de-DE" sz="2400" dirty="0"/>
                    </a:p>
                  </a:txBody>
                  <a:tcPr/>
                </a:tc>
                <a:tc>
                  <a:txBody>
                    <a:bodyPr/>
                    <a:lstStyle/>
                    <a:p>
                      <a:pPr algn="ctr"/>
                      <a:r>
                        <a:rPr lang="en-US" sz="2400" dirty="0"/>
                        <a:t>23</a:t>
                      </a:r>
                      <a:endParaRPr lang="de-DE" sz="2400" dirty="0"/>
                    </a:p>
                  </a:txBody>
                  <a:tcPr/>
                </a:tc>
                <a:extLst>
                  <a:ext uri="{0D108BD9-81ED-4DB2-BD59-A6C34878D82A}">
                    <a16:rowId xmlns:a16="http://schemas.microsoft.com/office/drawing/2014/main" val="2143691806"/>
                  </a:ext>
                </a:extLst>
              </a:tr>
              <a:tr h="402771">
                <a:tc>
                  <a:txBody>
                    <a:bodyPr/>
                    <a:lstStyle/>
                    <a:p>
                      <a:pPr algn="ctr"/>
                      <a:r>
                        <a:rPr lang="en-US" sz="2400" dirty="0"/>
                        <a:t>32</a:t>
                      </a:r>
                      <a:endParaRPr lang="de-DE" sz="2400" dirty="0"/>
                    </a:p>
                  </a:txBody>
                  <a:tcPr/>
                </a:tc>
                <a:tc>
                  <a:txBody>
                    <a:bodyPr/>
                    <a:lstStyle/>
                    <a:p>
                      <a:pPr algn="ctr"/>
                      <a:r>
                        <a:rPr lang="en-US" sz="2400" dirty="0"/>
                        <a:t>25</a:t>
                      </a:r>
                      <a:endParaRPr lang="de-DE" sz="2400" dirty="0"/>
                    </a:p>
                  </a:txBody>
                  <a:tcPr/>
                </a:tc>
                <a:extLst>
                  <a:ext uri="{0D108BD9-81ED-4DB2-BD59-A6C34878D82A}">
                    <a16:rowId xmlns:a16="http://schemas.microsoft.com/office/drawing/2014/main" val="3944462389"/>
                  </a:ext>
                </a:extLst>
              </a:tr>
              <a:tr h="402771">
                <a:tc>
                  <a:txBody>
                    <a:bodyPr/>
                    <a:lstStyle/>
                    <a:p>
                      <a:pPr algn="ctr"/>
                      <a:r>
                        <a:rPr lang="en-US" sz="2400" dirty="0"/>
                        <a:t>45</a:t>
                      </a:r>
                      <a:endParaRPr lang="de-DE" sz="2400" dirty="0"/>
                    </a:p>
                  </a:txBody>
                  <a:tcPr/>
                </a:tc>
                <a:tc>
                  <a:txBody>
                    <a:bodyPr/>
                    <a:lstStyle/>
                    <a:p>
                      <a:pPr algn="ctr"/>
                      <a:r>
                        <a:rPr lang="en-US" sz="2400" dirty="0"/>
                        <a:t>27</a:t>
                      </a:r>
                      <a:endParaRPr lang="de-DE" sz="2400" dirty="0"/>
                    </a:p>
                  </a:txBody>
                  <a:tcPr/>
                </a:tc>
                <a:extLst>
                  <a:ext uri="{0D108BD9-81ED-4DB2-BD59-A6C34878D82A}">
                    <a16:rowId xmlns:a16="http://schemas.microsoft.com/office/drawing/2014/main" val="949900422"/>
                  </a:ext>
                </a:extLst>
              </a:tr>
              <a:tr h="402771">
                <a:tc>
                  <a:txBody>
                    <a:bodyPr/>
                    <a:lstStyle/>
                    <a:p>
                      <a:pPr algn="ctr"/>
                      <a:r>
                        <a:rPr lang="en-US" sz="2400" dirty="0"/>
                        <a:t>67</a:t>
                      </a:r>
                      <a:endParaRPr lang="de-DE" sz="2400" dirty="0"/>
                    </a:p>
                  </a:txBody>
                  <a:tcPr/>
                </a:tc>
                <a:tc>
                  <a:txBody>
                    <a:bodyPr/>
                    <a:lstStyle/>
                    <a:p>
                      <a:pPr algn="ctr"/>
                      <a:r>
                        <a:rPr lang="en-US" sz="2400" dirty="0"/>
                        <a:t>32</a:t>
                      </a:r>
                      <a:endParaRPr lang="de-DE" sz="2400" dirty="0"/>
                    </a:p>
                  </a:txBody>
                  <a:tcPr/>
                </a:tc>
                <a:extLst>
                  <a:ext uri="{0D108BD9-81ED-4DB2-BD59-A6C34878D82A}">
                    <a16:rowId xmlns:a16="http://schemas.microsoft.com/office/drawing/2014/main" val="3397974277"/>
                  </a:ext>
                </a:extLst>
              </a:tr>
              <a:tr h="402771">
                <a:tc>
                  <a:txBody>
                    <a:bodyPr/>
                    <a:lstStyle/>
                    <a:p>
                      <a:pPr algn="ctr"/>
                      <a:r>
                        <a:rPr lang="en-US" sz="2400" dirty="0"/>
                        <a:t>53</a:t>
                      </a:r>
                      <a:endParaRPr lang="de-DE" sz="2400" dirty="0"/>
                    </a:p>
                  </a:txBody>
                  <a:tcPr/>
                </a:tc>
                <a:tc>
                  <a:txBody>
                    <a:bodyPr/>
                    <a:lstStyle/>
                    <a:p>
                      <a:pPr algn="ctr"/>
                      <a:r>
                        <a:rPr lang="en-US" sz="2400" dirty="0"/>
                        <a:t>29</a:t>
                      </a:r>
                      <a:endParaRPr lang="de-DE" sz="2400" dirty="0"/>
                    </a:p>
                  </a:txBody>
                  <a:tcPr/>
                </a:tc>
                <a:extLst>
                  <a:ext uri="{0D108BD9-81ED-4DB2-BD59-A6C34878D82A}">
                    <a16:rowId xmlns:a16="http://schemas.microsoft.com/office/drawing/2014/main" val="131460456"/>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9779D46-3C2F-4F16-80CA-EA2571AFCDFA}"/>
                  </a:ext>
                </a:extLst>
              </p:cNvPr>
              <p:cNvSpPr/>
              <p:nvPr/>
            </p:nvSpPr>
            <p:spPr>
              <a:xfrm>
                <a:off x="914400" y="2192685"/>
                <a:ext cx="6096000" cy="3816429"/>
              </a:xfrm>
              <a:prstGeom prst="rect">
                <a:avLst/>
              </a:prstGeom>
            </p:spPr>
            <p:txBody>
              <a:bodyPr>
                <a:spAutoFit/>
              </a:bodyPr>
              <a:lstStyle/>
              <a:p>
                <a:r>
                  <a:rPr lang="en-US" sz="3200" b="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Antworten (</a:t>
                </a:r>
                <a:r>
                  <a:rPr lang="en-US" sz="320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gerundet</a:t>
                </a:r>
                <a:r>
                  <a:rPr lang="en-US" sz="3200" b="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a:t>
                </a:r>
                <a:r>
                  <a:rPr lang="en-US" sz="320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a:t>
                </a:r>
                <a:b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b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A: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r>
                      <a:rPr lang="en-US" sz="3200" dirty="0">
                        <a:latin typeface="Cambria Math" panose="02040503050406030204" pitchFamily="18" charset="0"/>
                      </a:rPr>
                      <m:t>=2</m:t>
                    </m:r>
                    <m:r>
                      <a:rPr lang="en-US" sz="3200" b="0" i="0" dirty="0" smtClean="0">
                        <a:latin typeface="Cambria Math" panose="02040503050406030204" pitchFamily="18" charset="0"/>
                      </a:rPr>
                      <m:t>2.2</m:t>
                    </m:r>
                    <m:r>
                      <a:rPr lang="en-US" sz="3200" dirty="0">
                        <a:latin typeface="Cambria Math" panose="02040503050406030204" pitchFamily="18" charset="0"/>
                      </a:rPr>
                      <m:t>+0.</m:t>
                    </m:r>
                    <m:r>
                      <a:rPr lang="en-US" sz="3200" b="0" i="1" dirty="0" smtClean="0">
                        <a:latin typeface="Cambria Math" panose="02040503050406030204" pitchFamily="18" charset="0"/>
                      </a:rPr>
                      <m:t>17</m:t>
                    </m:r>
                    <m:r>
                      <a:rPr lang="en-US" sz="3200" i="1" dirty="0">
                        <a:latin typeface="Cambria Math" panose="02040503050406030204" pitchFamily="18" charset="0"/>
                      </a:rPr>
                      <m:t>𝑥</m:t>
                    </m:r>
                  </m:oMath>
                </a14:m>
                <a:b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br>
                  <a:rPr lang="de-DE" sz="3200" b="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r>
                  <a:rPr lang="de-DE"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B: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r>
                      <a:rPr lang="en-US" sz="3200" dirty="0">
                        <a:latin typeface="Cambria Math" panose="02040503050406030204" pitchFamily="18" charset="0"/>
                      </a:rPr>
                      <m:t>=</m:t>
                    </m:r>
                    <m:r>
                      <a:rPr lang="en-US" sz="3200" b="0" i="0" dirty="0" smtClean="0">
                        <a:latin typeface="Cambria Math" panose="02040503050406030204" pitchFamily="18" charset="0"/>
                      </a:rPr>
                      <m:t>13.4</m:t>
                    </m:r>
                    <m:r>
                      <a:rPr lang="en-US" sz="3200" dirty="0">
                        <a:latin typeface="Cambria Math" panose="02040503050406030204" pitchFamily="18" charset="0"/>
                      </a:rPr>
                      <m:t>+0.8</m:t>
                    </m:r>
                    <m:r>
                      <a:rPr lang="en-US" sz="3200" b="0" i="1" dirty="0" smtClean="0">
                        <a:latin typeface="Cambria Math" panose="02040503050406030204" pitchFamily="18" charset="0"/>
                      </a:rPr>
                      <m:t>2</m:t>
                    </m:r>
                    <m:r>
                      <a:rPr lang="en-US" sz="3200" i="1" dirty="0">
                        <a:latin typeface="Cambria Math" panose="02040503050406030204" pitchFamily="18" charset="0"/>
                      </a:rPr>
                      <m:t>𝑥</m:t>
                    </m:r>
                  </m:oMath>
                </a14:m>
                <a:br>
                  <a:rPr lang="de-DE"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br>
                  <a:rPr lang="de-DE" sz="3200" b="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r>
                  <a:rPr lang="de-DE"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C: </a:t>
                </a:r>
                <a14:m>
                  <m:oMath xmlns:m="http://schemas.openxmlformats.org/officeDocument/2006/math">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𝑦</m:t>
                        </m:r>
                      </m:e>
                    </m:acc>
                    <m:r>
                      <a:rPr lang="en-US" sz="3200" dirty="0">
                        <a:latin typeface="Cambria Math" panose="02040503050406030204" pitchFamily="18" charset="0"/>
                      </a:rPr>
                      <m:t>=</m:t>
                    </m:r>
                    <m:r>
                      <a:rPr lang="en-US" sz="3200" b="0" i="0" dirty="0" smtClean="0">
                        <a:latin typeface="Cambria Math" panose="02040503050406030204" pitchFamily="18" charset="0"/>
                      </a:rPr>
                      <m:t>16.5</m:t>
                    </m:r>
                    <m:r>
                      <a:rPr lang="en-US" sz="3200" dirty="0">
                        <a:latin typeface="Cambria Math" panose="02040503050406030204" pitchFamily="18" charset="0"/>
                      </a:rPr>
                      <m:t>+0.</m:t>
                    </m:r>
                    <m:r>
                      <a:rPr lang="en-US" sz="3200" b="0" i="0" dirty="0" smtClean="0">
                        <a:latin typeface="Cambria Math" panose="02040503050406030204" pitchFamily="18" charset="0"/>
                      </a:rPr>
                      <m:t>23</m:t>
                    </m:r>
                    <m:r>
                      <a:rPr lang="en-US" sz="3200" i="1" dirty="0">
                        <a:latin typeface="Cambria Math" panose="02040503050406030204" pitchFamily="18" charset="0"/>
                      </a:rPr>
                      <m:t>𝑥</m:t>
                    </m:r>
                  </m:oMath>
                </a14:m>
                <a:br>
                  <a:rPr lang="en-US" sz="3200" dirty="0"/>
                </a:br>
                <a:endParaRPr lang="de-DE" dirty="0"/>
              </a:p>
            </p:txBody>
          </p:sp>
        </mc:Choice>
        <mc:Fallback xmlns="">
          <p:sp>
            <p:nvSpPr>
              <p:cNvPr id="5" name="Rectangle 4">
                <a:extLst>
                  <a:ext uri="{FF2B5EF4-FFF2-40B4-BE49-F238E27FC236}">
                    <a16:creationId xmlns:a16="http://schemas.microsoft.com/office/drawing/2014/main" id="{29779D46-3C2F-4F16-80CA-EA2571AFCDFA}"/>
                  </a:ext>
                </a:extLst>
              </p:cNvPr>
              <p:cNvSpPr>
                <a:spLocks noRot="1" noChangeAspect="1" noMove="1" noResize="1" noEditPoints="1" noAdjustHandles="1" noChangeArrowheads="1" noChangeShapeType="1" noTextEdit="1"/>
              </p:cNvSpPr>
              <p:nvPr/>
            </p:nvSpPr>
            <p:spPr>
              <a:xfrm>
                <a:off x="914400" y="2192685"/>
                <a:ext cx="6096000" cy="3816429"/>
              </a:xfrm>
              <a:prstGeom prst="rect">
                <a:avLst/>
              </a:prstGeo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03047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R</a:t>
                </a:r>
                <a14:m>
                  <m:oMath xmlns:m="http://schemas.openxmlformats.org/officeDocument/2006/math">
                    <m:r>
                      <a:rPr lang="en-US" sz="3200" b="0" i="1" smtClean="0">
                        <a:latin typeface="Cambria Math" panose="02040503050406030204" pitchFamily="18" charset="0"/>
                      </a:rPr>
                      <m:t>² </m:t>
                    </m:r>
                    <m:r>
                      <a:rPr lang="en-US" sz="3200" b="0" i="1" smtClean="0">
                        <a:latin typeface="Cambria Math" panose="02040503050406030204" pitchFamily="18" charset="0"/>
                      </a:rPr>
                      <m:t>𝑏𝑒𝑧𝑒𝑖𝑐h𝑛𝑒𝑡</m:t>
                    </m:r>
                  </m:oMath>
                </a14:m>
                <a:br>
                  <a:rPr lang="en-US" sz="3200" dirty="0"/>
                </a:br>
                <a:br>
                  <a:rPr lang="en-US" sz="3200" dirty="0"/>
                </a:br>
                <a:br>
                  <a:rPr lang="en-US" sz="3200"/>
                </a:br>
                <a:r>
                  <a:rPr lang="en-US" sz="3200" b="1"/>
                  <a:t>Antworten</a:t>
                </a:r>
                <a:r>
                  <a:rPr lang="en-US" sz="3200"/>
                  <a:t>:</a:t>
                </a:r>
                <a:br>
                  <a:rPr lang="en-US" sz="3200" dirty="0"/>
                </a:br>
                <a:br>
                  <a:rPr lang="en-US" sz="3200" dirty="0"/>
                </a:br>
                <a:r>
                  <a:rPr lang="en-US" sz="3200" dirty="0"/>
                  <a:t>A</a:t>
                </a:r>
                <a:r>
                  <a:rPr lang="en-US" sz="3200"/>
                  <a:t>:  die Korrelation zwischen X und </a:t>
                </a:r>
                <a:r>
                  <a:rPr lang="en-US" sz="3200" dirty="0"/>
                  <a:t>Y. </a:t>
                </a:r>
                <a:br>
                  <a:rPr lang="en-US" sz="3200" dirty="0"/>
                </a:br>
                <a:r>
                  <a:rPr lang="en-US" sz="3200" dirty="0"/>
                  <a:t>	</a:t>
                </a:r>
                <a:br>
                  <a:rPr lang="de-DE" sz="3200" b="1"/>
                </a:br>
                <a:r>
                  <a:rPr lang="de-DE" sz="3200"/>
                  <a:t>B: </a:t>
                </a:r>
                <a:r>
                  <a:rPr lang="en-US" sz="3200"/>
                  <a:t>die Varianz in der unabhängigen Variable.</a:t>
                </a:r>
                <a:br>
                  <a:rPr lang="de-DE" sz="3200" dirty="0"/>
                </a:br>
                <a:br>
                  <a:rPr lang="de-DE" sz="3200" b="1" dirty="0"/>
                </a:br>
                <a:r>
                  <a:rPr lang="de-DE" sz="3200" dirty="0"/>
                  <a:t>C</a:t>
                </a:r>
                <a:r>
                  <a:rPr lang="de-DE" sz="3200"/>
                  <a:t>: der Anteil der Varianz einer abhängigen Variable, der mit der unabhängigen Variable erklärt werden kann.</a:t>
                </a: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63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Die Nullhypothese in ANOVA formuliert, ob</a:t>
            </a:r>
            <a:br>
              <a:rPr lang="en-US" sz="3200" dirty="0"/>
            </a:br>
            <a:br>
              <a:rPr lang="en-US" sz="3200"/>
            </a:br>
            <a:r>
              <a:rPr lang="en-US" sz="3200" b="1"/>
              <a:t>Antworten</a:t>
            </a:r>
            <a:r>
              <a:rPr lang="en-US" sz="3200"/>
              <a:t>:</a:t>
            </a:r>
            <a:br>
              <a:rPr lang="en-US" sz="3200" dirty="0"/>
            </a:br>
            <a:br>
              <a:rPr lang="en-US" sz="3200" dirty="0"/>
            </a:br>
            <a:r>
              <a:rPr lang="en-US" sz="3200" dirty="0"/>
              <a:t>A</a:t>
            </a:r>
            <a:r>
              <a:rPr lang="en-US" sz="3200"/>
              <a:t>: bestimmte Gruppen den selben Mittelwert haben.  </a:t>
            </a:r>
            <a:br>
              <a:rPr lang="en-US" sz="3200" dirty="0"/>
            </a:br>
            <a:r>
              <a:rPr lang="en-US" sz="3200" dirty="0"/>
              <a:t>	</a:t>
            </a:r>
            <a:br>
              <a:rPr lang="de-DE" sz="3200" b="1" dirty="0"/>
            </a:br>
            <a:r>
              <a:rPr lang="de-DE" sz="3200" dirty="0"/>
              <a:t>B</a:t>
            </a:r>
            <a:r>
              <a:rPr lang="de-DE" sz="3200"/>
              <a:t>: </a:t>
            </a:r>
            <a:r>
              <a:rPr lang="en-US" sz="3200"/>
              <a:t>alle Varianzen gleich sind.</a:t>
            </a:r>
            <a:br>
              <a:rPr lang="de-DE" sz="3200" dirty="0"/>
            </a:br>
            <a:br>
              <a:rPr lang="de-DE" sz="3200" b="1" dirty="0"/>
            </a:br>
            <a:r>
              <a:rPr lang="de-DE" sz="3200" dirty="0"/>
              <a:t>C</a:t>
            </a:r>
            <a:r>
              <a:rPr lang="de-DE" sz="3200"/>
              <a:t>: </a:t>
            </a:r>
            <a:r>
              <a:rPr lang="en-US" sz="3200"/>
              <a:t>alle Gruppen den selben Mittelwert haben.</a:t>
            </a:r>
            <a:br>
              <a:rPr lang="en-US" sz="3200" dirty="0"/>
            </a:br>
            <a:br>
              <a:rPr lang="en-US" sz="3200" dirty="0"/>
            </a:br>
            <a:endParaRPr lang="de-DE" sz="3200" b="1" dirty="0"/>
          </a:p>
        </p:txBody>
      </p:sp>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311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2800" dirty="0"/>
            </a:br>
            <a:br>
              <a:rPr lang="en-US" sz="2800" dirty="0"/>
            </a:br>
            <a:r>
              <a:rPr lang="en-US" sz="2800"/>
              <a:t>ANOVA wird normalerweise benutzt um Unterschiede zu finden zwischen</a:t>
            </a:r>
            <a:r>
              <a:rPr lang="en-US" sz="2800" dirty="0"/>
              <a:t>	</a:t>
            </a:r>
            <a:br>
              <a:rPr lang="en-US" sz="2800" dirty="0"/>
            </a:br>
            <a:br>
              <a:rPr lang="en-US" sz="2800"/>
            </a:br>
            <a:r>
              <a:rPr lang="en-US" sz="2800" b="1"/>
              <a:t>Antworten</a:t>
            </a:r>
            <a:r>
              <a:rPr lang="en-US" sz="2800"/>
              <a:t>:</a:t>
            </a:r>
            <a:br>
              <a:rPr lang="en-US" sz="2800" dirty="0"/>
            </a:br>
            <a:br>
              <a:rPr lang="en-US" sz="2800" dirty="0"/>
            </a:br>
            <a:r>
              <a:rPr lang="en-US" sz="2800" dirty="0"/>
              <a:t>A</a:t>
            </a:r>
            <a:r>
              <a:rPr lang="en-US" sz="2800"/>
              <a:t>: drei oder mehr Mittelwerten.  </a:t>
            </a:r>
            <a:br>
              <a:rPr lang="en-US" sz="2800" dirty="0"/>
            </a:br>
            <a:r>
              <a:rPr lang="en-US" sz="2800" dirty="0"/>
              <a:t>	</a:t>
            </a:r>
            <a:br>
              <a:rPr lang="de-DE" sz="2800" b="1" dirty="0"/>
            </a:br>
            <a:r>
              <a:rPr lang="de-DE" sz="2800" dirty="0"/>
              <a:t>B</a:t>
            </a:r>
            <a:r>
              <a:rPr lang="de-DE" sz="2800"/>
              <a:t>: </a:t>
            </a:r>
            <a:r>
              <a:rPr lang="en-US" sz="2800"/>
              <a:t>zwei unabhängigen Mittelwerten.</a:t>
            </a:r>
            <a:br>
              <a:rPr lang="de-DE" sz="2800" dirty="0"/>
            </a:br>
            <a:br>
              <a:rPr lang="de-DE" sz="2800" b="1" dirty="0"/>
            </a:br>
            <a:r>
              <a:rPr lang="de-DE" sz="2800" dirty="0"/>
              <a:t>C</a:t>
            </a:r>
            <a:r>
              <a:rPr lang="de-DE" sz="2800"/>
              <a:t>: einem Stichprobenmittel und dem Mittel der     	Grundgesamtheit.</a:t>
            </a:r>
            <a:br>
              <a:rPr lang="en-US" sz="2800" dirty="0"/>
            </a:br>
            <a:br>
              <a:rPr lang="en-US" sz="2800" dirty="0"/>
            </a:br>
            <a:r>
              <a:rPr lang="en-US" sz="2800" dirty="0"/>
              <a:t>D</a:t>
            </a:r>
            <a:r>
              <a:rPr lang="en-US" sz="2800"/>
              <a:t>: zwei abhängigen Mittelwerten.</a:t>
            </a:r>
            <a:br>
              <a:rPr lang="en-US" sz="2800" dirty="0"/>
            </a:br>
            <a:br>
              <a:rPr lang="en-US" sz="2800" dirty="0"/>
            </a:br>
            <a:endParaRPr lang="de-DE" sz="2800" b="1" dirty="0"/>
          </a:p>
        </p:txBody>
      </p:sp>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289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Je größer die F-ratio, desto</a:t>
            </a:r>
            <a:br>
              <a:rPr lang="en-US" sz="3200" dirty="0"/>
            </a:br>
            <a:br>
              <a:rPr lang="en-US" sz="3200"/>
            </a:br>
            <a:r>
              <a:rPr lang="en-US" sz="3200" b="1"/>
              <a:t>Antworten</a:t>
            </a:r>
            <a:r>
              <a:rPr lang="en-US" sz="3200"/>
              <a:t>:</a:t>
            </a:r>
            <a:br>
              <a:rPr lang="en-US" sz="3200" dirty="0"/>
            </a:br>
            <a:br>
              <a:rPr lang="en-US" sz="3200" dirty="0"/>
            </a:br>
            <a:r>
              <a:rPr lang="en-US" sz="3200" dirty="0"/>
              <a:t>A</a:t>
            </a:r>
            <a:r>
              <a:rPr lang="en-US" sz="3200"/>
              <a:t>: wahrscheinlich ist es die Nullhypothese zu verwerfen.  </a:t>
            </a:r>
            <a:br>
              <a:rPr lang="en-US" sz="3200" dirty="0"/>
            </a:br>
            <a:r>
              <a:rPr lang="en-US" sz="3200" dirty="0"/>
              <a:t>	</a:t>
            </a:r>
            <a:br>
              <a:rPr lang="de-DE" sz="3200" b="1" dirty="0"/>
            </a:br>
            <a:r>
              <a:rPr lang="de-DE" sz="3200" dirty="0"/>
              <a:t>B</a:t>
            </a:r>
            <a:r>
              <a:rPr lang="de-DE" sz="3200"/>
              <a:t>: </a:t>
            </a:r>
            <a:r>
              <a:rPr lang="en-US" sz="3200"/>
              <a:t>desto kleiner sind die Quadratsummen (gesamt).</a:t>
            </a:r>
            <a:br>
              <a:rPr lang="de-DE" sz="3200" dirty="0"/>
            </a:br>
            <a:br>
              <a:rPr lang="de-DE" sz="3200" b="1" dirty="0"/>
            </a:br>
            <a:r>
              <a:rPr lang="de-DE" sz="3200" dirty="0"/>
              <a:t>C</a:t>
            </a:r>
            <a:r>
              <a:rPr lang="de-DE" sz="3200"/>
              <a:t>: </a:t>
            </a:r>
            <a:r>
              <a:rPr lang="en-US" sz="3200"/>
              <a:t>desto größer die Quadratsummen (gesamt).</a:t>
            </a:r>
            <a:br>
              <a:rPr lang="en-US" sz="3200" dirty="0"/>
            </a:br>
            <a:br>
              <a:rPr lang="en-US" sz="3200" dirty="0"/>
            </a:br>
            <a:endParaRPr lang="de-DE" sz="3200" b="1" dirty="0"/>
          </a:p>
        </p:txBody>
      </p:sp>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647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r>
              <a:rPr lang="en-US" sz="2400"/>
              <a:t>Welchen Test sollten wir in folgendem Fall durchführen: </a:t>
            </a:r>
            <a:br>
              <a:rPr lang="en-US" sz="2400" dirty="0"/>
            </a:br>
            <a:br>
              <a:rPr lang="en-US" sz="2400"/>
            </a:br>
            <a:r>
              <a:rPr lang="en-US" sz="2400"/>
              <a:t>Eine Wissenschaftlerin untersucht den Effekt einer Ernährungsform auf den Cholesterinspiel von Frauen und Männern. Die Wissenschaftlerin hat Daten zu den Cholestrinspiegeln von Frauen und Männern mit drei unterschiedlichen Ernährungsformen: Fettarm und viel Protein, Low-Carb, Mediterrane Küche.</a:t>
            </a:r>
            <a:br>
              <a:rPr lang="en-US" sz="2400" dirty="0"/>
            </a:br>
            <a:br>
              <a:rPr lang="en-US" sz="2400" dirty="0"/>
            </a:br>
            <a:r>
              <a:rPr lang="en-US" sz="2400" dirty="0"/>
              <a:t>A: One-way ANOVA</a:t>
            </a:r>
            <a:br>
              <a:rPr lang="en-US" sz="2400" dirty="0"/>
            </a:br>
            <a:r>
              <a:rPr lang="en-US" sz="2400" dirty="0"/>
              <a:t>	</a:t>
            </a:r>
            <a:br>
              <a:rPr lang="de-DE" sz="2400" b="1" dirty="0"/>
            </a:br>
            <a:r>
              <a:rPr lang="de-DE" sz="2400" dirty="0"/>
              <a:t>B: </a:t>
            </a:r>
            <a:r>
              <a:rPr lang="en-US" sz="2400" dirty="0"/>
              <a:t>Two-way ANOVA</a:t>
            </a:r>
            <a:br>
              <a:rPr lang="en-US" sz="2400" dirty="0"/>
            </a:br>
            <a:br>
              <a:rPr lang="en-US" sz="2400" dirty="0"/>
            </a:br>
            <a:r>
              <a:rPr lang="en-US" sz="2400" dirty="0"/>
              <a:t>C: T-Test</a:t>
            </a:r>
            <a:endParaRPr lang="de-DE" sz="2400" b="1" dirty="0"/>
          </a:p>
        </p:txBody>
      </p:sp>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909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D90DA-49A1-45BF-8F8C-DDBBA2EF50F3}"/>
              </a:ext>
            </a:extLst>
          </p:cNvPr>
          <p:cNvSpPr>
            <a:spLocks noGrp="1"/>
          </p:cNvSpPr>
          <p:nvPr>
            <p:ph type="title"/>
          </p:nvPr>
        </p:nvSpPr>
        <p:spPr/>
        <p:txBody>
          <a:bodyPr/>
          <a:lstStyle/>
          <a:p>
            <a:r>
              <a:rPr lang="en-US"/>
              <a:t>Was ist die Schiefe in diesem Chart?</a:t>
            </a:r>
            <a:endParaRPr lang="de-DE" dirty="0"/>
          </a:p>
        </p:txBody>
      </p:sp>
      <p:graphicFrame>
        <p:nvGraphicFramePr>
          <p:cNvPr id="4" name="Chart 3">
            <a:extLst>
              <a:ext uri="{FF2B5EF4-FFF2-40B4-BE49-F238E27FC236}">
                <a16:creationId xmlns:a16="http://schemas.microsoft.com/office/drawing/2014/main" id="{6FB26AFC-67D2-41EF-9939-988114279144}"/>
              </a:ext>
            </a:extLst>
          </p:cNvPr>
          <p:cNvGraphicFramePr/>
          <p:nvPr>
            <p:extLst>
              <p:ext uri="{D42A27DB-BD31-4B8C-83A1-F6EECF244321}">
                <p14:modId xmlns:p14="http://schemas.microsoft.com/office/powerpoint/2010/main" val="3293071457"/>
              </p:ext>
            </p:extLst>
          </p:nvPr>
        </p:nvGraphicFramePr>
        <p:xfrm>
          <a:off x="2971800" y="2476500"/>
          <a:ext cx="6860275" cy="36520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8771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r>
              <a:rPr lang="en-US" sz="2800"/>
              <a:t>Welchen Test sollten wir in folgendem Fall durchführen: </a:t>
            </a:r>
            <a:br>
              <a:rPr lang="en-US" sz="2800"/>
            </a:br>
            <a:r>
              <a:rPr lang="en-US" sz="2800"/>
              <a:t> </a:t>
            </a:r>
            <a:br>
              <a:rPr lang="en-US" sz="2800" dirty="0"/>
            </a:br>
            <a:br>
              <a:rPr lang="en-US" sz="2800"/>
            </a:br>
            <a:r>
              <a:rPr lang="en-US" sz="2800"/>
              <a:t>Eine Gruppe Wissenschaftler versucht herauszufinden, welche der drei Therapien den besten Effekt hat: </a:t>
            </a:r>
            <a:r>
              <a:rPr lang="en-US" sz="2800" dirty="0"/>
              <a:t>Sport</a:t>
            </a:r>
            <a:r>
              <a:rPr lang="en-US" sz="2800"/>
              <a:t>, Therapie or Medikamente.</a:t>
            </a:r>
            <a:br>
              <a:rPr lang="en-US" sz="2800" dirty="0"/>
            </a:br>
            <a:br>
              <a:rPr lang="en-US" sz="2800" dirty="0"/>
            </a:br>
            <a:r>
              <a:rPr lang="en-US" sz="2800" dirty="0"/>
              <a:t>A: One-way ANOVA</a:t>
            </a:r>
            <a:br>
              <a:rPr lang="en-US" sz="2800" dirty="0"/>
            </a:br>
            <a:r>
              <a:rPr lang="en-US" sz="2800" dirty="0"/>
              <a:t>	</a:t>
            </a:r>
            <a:br>
              <a:rPr lang="de-DE" sz="2800" b="1" dirty="0"/>
            </a:br>
            <a:r>
              <a:rPr lang="de-DE" sz="2800" dirty="0"/>
              <a:t>B: </a:t>
            </a:r>
            <a:r>
              <a:rPr lang="en-US" sz="2800" dirty="0"/>
              <a:t>Two-way ANOVA</a:t>
            </a:r>
            <a:br>
              <a:rPr lang="en-US" sz="2800" dirty="0"/>
            </a:br>
            <a:br>
              <a:rPr lang="en-US" sz="2800" dirty="0"/>
            </a:br>
            <a:endParaRPr lang="de-DE" sz="2800" b="1" dirty="0"/>
          </a:p>
        </p:txBody>
      </p:sp>
      <p:sp>
        <p:nvSpPr>
          <p:cNvPr id="9" name="Rectangle 6">
            <a:extLst>
              <a:ext uri="{FF2B5EF4-FFF2-40B4-BE49-F238E27FC236}">
                <a16:creationId xmlns:a16="http://schemas.microsoft.com/office/drawing/2014/main" id="{900A502A-BEF3-42DF-832D-6F777B835D95}"/>
              </a:ext>
            </a:extLst>
          </p:cNvPr>
          <p:cNvSpPr>
            <a:spLocks noChangeArrowheads="1"/>
          </p:cNvSpPr>
          <p:nvPr/>
        </p:nvSpPr>
        <p:spPr bwMode="auto">
          <a:xfrm>
            <a:off x="1524000" y="3886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299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556E-B24A-4B2D-8D62-98E5DCB2626B}"/>
              </a:ext>
            </a:extLst>
          </p:cNvPr>
          <p:cNvSpPr>
            <a:spLocks noGrp="1"/>
          </p:cNvSpPr>
          <p:nvPr>
            <p:ph type="ctrTitle"/>
          </p:nvPr>
        </p:nvSpPr>
        <p:spPr>
          <a:xfrm>
            <a:off x="1126141" y="1371600"/>
            <a:ext cx="9939717" cy="1066800"/>
          </a:xfrm>
        </p:spPr>
        <p:txBody>
          <a:bodyPr>
            <a:noAutofit/>
          </a:bodyPr>
          <a:lstStyle/>
          <a:p>
            <a:pPr algn="l"/>
            <a:r>
              <a:rPr lang="en-US" sz="2700"/>
              <a:t>Ein Team aus Wissenschaftlern möchte die Auswirkungen von Kaffee auf die Konzentration in einem Experiment testen. Es gibt 3 Gruppen in dem Experiment, die alle einen Test durchführen, bei dem sie zwischen 0 und 40 Punkten erhalten können. Berechne den Freiheitsgrad für den Test.</a:t>
            </a:r>
            <a:endParaRPr lang="de-DE" sz="2700" dirty="0"/>
          </a:p>
        </p:txBody>
      </p:sp>
      <p:graphicFrame>
        <p:nvGraphicFramePr>
          <p:cNvPr id="4" name="Table 3">
            <a:extLst>
              <a:ext uri="{FF2B5EF4-FFF2-40B4-BE49-F238E27FC236}">
                <a16:creationId xmlns:a16="http://schemas.microsoft.com/office/drawing/2014/main" id="{46AC737C-3859-45E4-A156-CDD6184D0BC1}"/>
              </a:ext>
            </a:extLst>
          </p:cNvPr>
          <p:cNvGraphicFramePr>
            <a:graphicFrameLocks noGrp="1"/>
          </p:cNvGraphicFramePr>
          <p:nvPr>
            <p:extLst>
              <p:ext uri="{D42A27DB-BD31-4B8C-83A1-F6EECF244321}">
                <p14:modId xmlns:p14="http://schemas.microsoft.com/office/powerpoint/2010/main" val="1869692715"/>
              </p:ext>
            </p:extLst>
          </p:nvPr>
        </p:nvGraphicFramePr>
        <p:xfrm>
          <a:off x="6106886" y="2830685"/>
          <a:ext cx="5181600" cy="356616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4015613641"/>
                    </a:ext>
                  </a:extLst>
                </a:gridCol>
                <a:gridCol w="1727200">
                  <a:extLst>
                    <a:ext uri="{9D8B030D-6E8A-4147-A177-3AD203B41FA5}">
                      <a16:colId xmlns:a16="http://schemas.microsoft.com/office/drawing/2014/main" val="1266864340"/>
                    </a:ext>
                  </a:extLst>
                </a:gridCol>
                <a:gridCol w="1727200">
                  <a:extLst>
                    <a:ext uri="{9D8B030D-6E8A-4147-A177-3AD203B41FA5}">
                      <a16:colId xmlns:a16="http://schemas.microsoft.com/office/drawing/2014/main" val="1159705873"/>
                    </a:ext>
                  </a:extLst>
                </a:gridCol>
              </a:tblGrid>
              <a:tr h="402771">
                <a:tc>
                  <a:txBody>
                    <a:bodyPr/>
                    <a:lstStyle/>
                    <a:p>
                      <a:pPr algn="ctr"/>
                      <a:r>
                        <a:rPr lang="en-US" sz="2400"/>
                        <a:t>Kein Kaffee</a:t>
                      </a:r>
                      <a:endParaRPr lang="de-DE"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a:t>2 Tassen Kaffe</a:t>
                      </a:r>
                      <a:endParaRPr lang="de-DE" sz="24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a:t>8 Tassen Kaffee</a:t>
                      </a:r>
                      <a:endParaRPr lang="de-DE" sz="2400" dirty="0"/>
                    </a:p>
                  </a:txBody>
                  <a:tcPr/>
                </a:tc>
                <a:extLst>
                  <a:ext uri="{0D108BD9-81ED-4DB2-BD59-A6C34878D82A}">
                    <a16:rowId xmlns:a16="http://schemas.microsoft.com/office/drawing/2014/main" val="1412615216"/>
                  </a:ext>
                </a:extLst>
              </a:tr>
              <a:tr h="402771">
                <a:tc>
                  <a:txBody>
                    <a:bodyPr/>
                    <a:lstStyle/>
                    <a:p>
                      <a:pPr algn="ctr"/>
                      <a:r>
                        <a:rPr lang="en-US" sz="2400" dirty="0"/>
                        <a:t>22</a:t>
                      </a:r>
                    </a:p>
                  </a:txBody>
                  <a:tcPr/>
                </a:tc>
                <a:tc>
                  <a:txBody>
                    <a:bodyPr/>
                    <a:lstStyle/>
                    <a:p>
                      <a:pPr algn="ctr"/>
                      <a:r>
                        <a:rPr lang="en-US" sz="2400" dirty="0"/>
                        <a:t>34</a:t>
                      </a:r>
                      <a:endParaRPr lang="de-DE" sz="2400" dirty="0"/>
                    </a:p>
                  </a:txBody>
                  <a:tcPr/>
                </a:tc>
                <a:tc>
                  <a:txBody>
                    <a:bodyPr/>
                    <a:lstStyle/>
                    <a:p>
                      <a:pPr algn="ctr"/>
                      <a:r>
                        <a:rPr lang="en-US" sz="2400" dirty="0"/>
                        <a:t>26</a:t>
                      </a:r>
                      <a:endParaRPr lang="de-DE" sz="2400" dirty="0"/>
                    </a:p>
                  </a:txBody>
                  <a:tcPr/>
                </a:tc>
                <a:extLst>
                  <a:ext uri="{0D108BD9-81ED-4DB2-BD59-A6C34878D82A}">
                    <a16:rowId xmlns:a16="http://schemas.microsoft.com/office/drawing/2014/main" val="3832846304"/>
                  </a:ext>
                </a:extLst>
              </a:tr>
              <a:tr h="402771">
                <a:tc>
                  <a:txBody>
                    <a:bodyPr/>
                    <a:lstStyle/>
                    <a:p>
                      <a:pPr algn="ctr"/>
                      <a:r>
                        <a:rPr lang="en-US" sz="2400" dirty="0"/>
                        <a:t>21</a:t>
                      </a:r>
                      <a:endParaRPr lang="de-DE" sz="2400" dirty="0"/>
                    </a:p>
                  </a:txBody>
                  <a:tcPr/>
                </a:tc>
                <a:tc>
                  <a:txBody>
                    <a:bodyPr/>
                    <a:lstStyle/>
                    <a:p>
                      <a:pPr algn="ctr"/>
                      <a:r>
                        <a:rPr lang="en-US" sz="2400" dirty="0"/>
                        <a:t>22</a:t>
                      </a:r>
                      <a:endParaRPr lang="de-DE" sz="2400" dirty="0"/>
                    </a:p>
                  </a:txBody>
                  <a:tcPr/>
                </a:tc>
                <a:tc>
                  <a:txBody>
                    <a:bodyPr/>
                    <a:lstStyle/>
                    <a:p>
                      <a:pPr algn="ctr"/>
                      <a:r>
                        <a:rPr lang="en-US" sz="2400" dirty="0"/>
                        <a:t>23</a:t>
                      </a:r>
                      <a:endParaRPr lang="de-DE" sz="2400" dirty="0"/>
                    </a:p>
                  </a:txBody>
                  <a:tcPr/>
                </a:tc>
                <a:extLst>
                  <a:ext uri="{0D108BD9-81ED-4DB2-BD59-A6C34878D82A}">
                    <a16:rowId xmlns:a16="http://schemas.microsoft.com/office/drawing/2014/main" val="2143691806"/>
                  </a:ext>
                </a:extLst>
              </a:tr>
              <a:tr h="402771">
                <a:tc>
                  <a:txBody>
                    <a:bodyPr/>
                    <a:lstStyle/>
                    <a:p>
                      <a:pPr algn="ctr"/>
                      <a:r>
                        <a:rPr lang="en-US" sz="2400" dirty="0"/>
                        <a:t>32</a:t>
                      </a:r>
                      <a:endParaRPr lang="de-DE" sz="2400" dirty="0"/>
                    </a:p>
                  </a:txBody>
                  <a:tcPr/>
                </a:tc>
                <a:tc>
                  <a:txBody>
                    <a:bodyPr/>
                    <a:lstStyle/>
                    <a:p>
                      <a:pPr algn="ctr"/>
                      <a:r>
                        <a:rPr lang="en-US" sz="2400" dirty="0"/>
                        <a:t>25</a:t>
                      </a:r>
                      <a:endParaRPr lang="de-DE" sz="2400" dirty="0"/>
                    </a:p>
                  </a:txBody>
                  <a:tcPr/>
                </a:tc>
                <a:tc>
                  <a:txBody>
                    <a:bodyPr/>
                    <a:lstStyle/>
                    <a:p>
                      <a:pPr algn="ctr"/>
                      <a:r>
                        <a:rPr lang="en-US" sz="2400" dirty="0"/>
                        <a:t>24</a:t>
                      </a:r>
                      <a:endParaRPr lang="de-DE" sz="2400" dirty="0"/>
                    </a:p>
                  </a:txBody>
                  <a:tcPr/>
                </a:tc>
                <a:extLst>
                  <a:ext uri="{0D108BD9-81ED-4DB2-BD59-A6C34878D82A}">
                    <a16:rowId xmlns:a16="http://schemas.microsoft.com/office/drawing/2014/main" val="3944462389"/>
                  </a:ext>
                </a:extLst>
              </a:tr>
              <a:tr h="402771">
                <a:tc>
                  <a:txBody>
                    <a:bodyPr/>
                    <a:lstStyle/>
                    <a:p>
                      <a:pPr algn="ctr"/>
                      <a:r>
                        <a:rPr lang="en-US" sz="2400" dirty="0"/>
                        <a:t>29</a:t>
                      </a:r>
                      <a:endParaRPr lang="de-DE" sz="2400" dirty="0"/>
                    </a:p>
                  </a:txBody>
                  <a:tcPr/>
                </a:tc>
                <a:tc>
                  <a:txBody>
                    <a:bodyPr/>
                    <a:lstStyle/>
                    <a:p>
                      <a:pPr algn="ctr"/>
                      <a:r>
                        <a:rPr lang="en-US" sz="2400" dirty="0"/>
                        <a:t>21</a:t>
                      </a:r>
                      <a:endParaRPr lang="de-DE" sz="2400" dirty="0"/>
                    </a:p>
                  </a:txBody>
                  <a:tcPr/>
                </a:tc>
                <a:tc>
                  <a:txBody>
                    <a:bodyPr/>
                    <a:lstStyle/>
                    <a:p>
                      <a:pPr algn="ctr"/>
                      <a:r>
                        <a:rPr lang="en-US" sz="2400" dirty="0"/>
                        <a:t>27</a:t>
                      </a:r>
                      <a:endParaRPr lang="de-DE" sz="2400" dirty="0"/>
                    </a:p>
                  </a:txBody>
                  <a:tcPr/>
                </a:tc>
                <a:extLst>
                  <a:ext uri="{0D108BD9-81ED-4DB2-BD59-A6C34878D82A}">
                    <a16:rowId xmlns:a16="http://schemas.microsoft.com/office/drawing/2014/main" val="949900422"/>
                  </a:ext>
                </a:extLst>
              </a:tr>
              <a:tr h="402771">
                <a:tc>
                  <a:txBody>
                    <a:bodyPr/>
                    <a:lstStyle/>
                    <a:p>
                      <a:pPr algn="ctr"/>
                      <a:r>
                        <a:rPr lang="en-US" sz="2400" dirty="0"/>
                        <a:t>21</a:t>
                      </a:r>
                      <a:endParaRPr lang="de-DE" sz="2400" dirty="0"/>
                    </a:p>
                  </a:txBody>
                  <a:tcPr/>
                </a:tc>
                <a:tc>
                  <a:txBody>
                    <a:bodyPr/>
                    <a:lstStyle/>
                    <a:p>
                      <a:pPr algn="ctr"/>
                      <a:r>
                        <a:rPr lang="en-US" sz="2400" dirty="0"/>
                        <a:t>32</a:t>
                      </a:r>
                      <a:endParaRPr lang="de-DE" sz="2400" dirty="0"/>
                    </a:p>
                  </a:txBody>
                  <a:tcPr/>
                </a:tc>
                <a:tc>
                  <a:txBody>
                    <a:bodyPr/>
                    <a:lstStyle/>
                    <a:p>
                      <a:pPr algn="ctr"/>
                      <a:r>
                        <a:rPr lang="en-US" sz="2400" dirty="0"/>
                        <a:t>22</a:t>
                      </a:r>
                      <a:endParaRPr lang="de-DE" sz="2400" dirty="0"/>
                    </a:p>
                  </a:txBody>
                  <a:tcPr/>
                </a:tc>
                <a:extLst>
                  <a:ext uri="{0D108BD9-81ED-4DB2-BD59-A6C34878D82A}">
                    <a16:rowId xmlns:a16="http://schemas.microsoft.com/office/drawing/2014/main" val="3397974277"/>
                  </a:ext>
                </a:extLst>
              </a:tr>
              <a:tr h="402771">
                <a:tc>
                  <a:txBody>
                    <a:bodyPr/>
                    <a:lstStyle/>
                    <a:p>
                      <a:pPr algn="ctr"/>
                      <a:r>
                        <a:rPr lang="en-US" sz="2400" dirty="0"/>
                        <a:t>20</a:t>
                      </a:r>
                      <a:endParaRPr lang="de-DE" sz="2400" dirty="0"/>
                    </a:p>
                  </a:txBody>
                  <a:tcPr/>
                </a:tc>
                <a:tc>
                  <a:txBody>
                    <a:bodyPr/>
                    <a:lstStyle/>
                    <a:p>
                      <a:pPr algn="ctr"/>
                      <a:r>
                        <a:rPr lang="en-US" sz="2400" dirty="0"/>
                        <a:t>21</a:t>
                      </a:r>
                      <a:endParaRPr lang="de-DE" sz="2400" dirty="0"/>
                    </a:p>
                  </a:txBody>
                  <a:tcPr/>
                </a:tc>
                <a:tc>
                  <a:txBody>
                    <a:bodyPr/>
                    <a:lstStyle/>
                    <a:p>
                      <a:pPr algn="ctr"/>
                      <a:r>
                        <a:rPr lang="en-US" sz="2400" dirty="0"/>
                        <a:t>29</a:t>
                      </a:r>
                      <a:endParaRPr lang="de-DE" sz="2400" dirty="0"/>
                    </a:p>
                  </a:txBody>
                  <a:tcPr/>
                </a:tc>
                <a:extLst>
                  <a:ext uri="{0D108BD9-81ED-4DB2-BD59-A6C34878D82A}">
                    <a16:rowId xmlns:a16="http://schemas.microsoft.com/office/drawing/2014/main" val="131460456"/>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9779D46-3C2F-4F16-80CA-EA2571AFCDFA}"/>
                  </a:ext>
                </a:extLst>
              </p:cNvPr>
              <p:cNvSpPr/>
              <p:nvPr/>
            </p:nvSpPr>
            <p:spPr>
              <a:xfrm>
                <a:off x="609600" y="2808714"/>
                <a:ext cx="6096000" cy="3539430"/>
              </a:xfrm>
              <a:prstGeom prst="rect">
                <a:avLst/>
              </a:prstGeom>
            </p:spPr>
            <p:txBody>
              <a:bodyPr>
                <a:spAutoFit/>
              </a:bodyPr>
              <a:lstStyle/>
              <a:p>
                <a:r>
                  <a:rPr lang="en-US" sz="3200" b="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Antworten:</a:t>
                </a:r>
                <a:b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b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r>
                  <a:rPr lang="en-US"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A: </a:t>
                </a:r>
                <a14:m>
                  <m:oMath xmlns:m="http://schemas.openxmlformats.org/officeDocument/2006/math">
                    <m:r>
                      <a:rPr lang="en-US" sz="3200" b="0" i="1" dirty="0" smtClean="0">
                        <a:latin typeface="Cambria Math" panose="02040503050406030204" pitchFamily="18" charset="0"/>
                      </a:rPr>
                      <m:t>2 </m:t>
                    </m:r>
                    <m:r>
                      <a:rPr lang="en-US" sz="3200" b="0" i="1" dirty="0" smtClean="0">
                        <a:latin typeface="Cambria Math" panose="02040503050406030204" pitchFamily="18" charset="0"/>
                      </a:rPr>
                      <m:t>𝑢𝑛𝑑</m:t>
                    </m:r>
                    <m:r>
                      <a:rPr lang="en-US" sz="3200" b="0" i="1" dirty="0" smtClean="0">
                        <a:latin typeface="Cambria Math" panose="02040503050406030204" pitchFamily="18" charset="0"/>
                      </a:rPr>
                      <m:t> 15</m:t>
                    </m:r>
                  </m:oMath>
                </a14:m>
                <a:endParaRPr lang="en-US" sz="3200" b="0" dirty="0"/>
              </a:p>
              <a:p>
                <a:br>
                  <a:rPr lang="de-DE" sz="3200" b="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r>
                  <a:rPr lang="de-DE"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B: </a:t>
                </a:r>
                <a14:m>
                  <m:oMath xmlns:m="http://schemas.openxmlformats.org/officeDocument/2006/math">
                    <m:r>
                      <a:rPr lang="en-US" sz="3200" i="1" dirty="0" smtClean="0">
                        <a:latin typeface="Cambria Math" panose="02040503050406030204" pitchFamily="18" charset="0"/>
                      </a:rPr>
                      <m:t>3</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𝑢𝑛𝑑</m:t>
                    </m:r>
                    <m:r>
                      <a:rPr lang="en-US" sz="3200" b="0" i="1" dirty="0" smtClean="0">
                        <a:latin typeface="Cambria Math" panose="02040503050406030204" pitchFamily="18" charset="0"/>
                      </a:rPr>
                      <m:t> 18</m:t>
                    </m:r>
                  </m:oMath>
                </a14:m>
                <a:endParaRPr lang="en-US" sz="3200" b="0" dirty="0"/>
              </a:p>
              <a:p>
                <a:br>
                  <a:rPr lang="de-DE" sz="3200" b="1"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br>
                <a:r>
                  <a:rPr lang="de-DE" sz="320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ea typeface="+mj-ea"/>
                  </a:rPr>
                  <a:t>C: </a:t>
                </a:r>
                <a14:m>
                  <m:oMath xmlns:m="http://schemas.openxmlformats.org/officeDocument/2006/math">
                    <m:r>
                      <a:rPr lang="en-US" sz="3200" i="1" dirty="0" smtClean="0">
                        <a:latin typeface="Cambria Math" panose="02040503050406030204" pitchFamily="18" charset="0"/>
                      </a:rPr>
                      <m:t>2</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𝑢𝑛𝑑</m:t>
                    </m:r>
                    <m:r>
                      <a:rPr lang="en-US" sz="3200" b="0" i="1" dirty="0" smtClean="0">
                        <a:latin typeface="Cambria Math" panose="02040503050406030204" pitchFamily="18" charset="0"/>
                      </a:rPr>
                      <m:t> 17</m:t>
                    </m:r>
                  </m:oMath>
                </a14:m>
                <a:endParaRPr lang="de-DE" dirty="0"/>
              </a:p>
            </p:txBody>
          </p:sp>
        </mc:Choice>
        <mc:Fallback xmlns="">
          <p:sp>
            <p:nvSpPr>
              <p:cNvPr id="5" name="Rectangle 4">
                <a:extLst>
                  <a:ext uri="{FF2B5EF4-FFF2-40B4-BE49-F238E27FC236}">
                    <a16:creationId xmlns:a16="http://schemas.microsoft.com/office/drawing/2014/main" id="{29779D46-3C2F-4F16-80CA-EA2571AFCDFA}"/>
                  </a:ext>
                </a:extLst>
              </p:cNvPr>
              <p:cNvSpPr>
                <a:spLocks noRot="1" noChangeAspect="1" noMove="1" noResize="1" noEditPoints="1" noAdjustHandles="1" noChangeArrowheads="1" noChangeShapeType="1" noTextEdit="1"/>
              </p:cNvSpPr>
              <p:nvPr/>
            </p:nvSpPr>
            <p:spPr>
              <a:xfrm>
                <a:off x="609600" y="2808714"/>
                <a:ext cx="6096000" cy="3539430"/>
              </a:xfrm>
              <a:prstGeom prst="rect">
                <a:avLst/>
              </a:prstGeo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15035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71F7-2563-4793-B23A-2EC94956DD67}"/>
              </a:ext>
            </a:extLst>
          </p:cNvPr>
          <p:cNvSpPr>
            <a:spLocks noGrp="1"/>
          </p:cNvSpPr>
          <p:nvPr>
            <p:ph type="title"/>
          </p:nvPr>
        </p:nvSpPr>
        <p:spPr/>
        <p:txBody>
          <a:bodyPr/>
          <a:lstStyle/>
          <a:p>
            <a:endParaRPr lang="de-DE" dirty="0"/>
          </a:p>
        </p:txBody>
      </p:sp>
      <p:sp>
        <p:nvSpPr>
          <p:cNvPr id="3" name="Content Placeholder 2">
            <a:extLst>
              <a:ext uri="{FF2B5EF4-FFF2-40B4-BE49-F238E27FC236}">
                <a16:creationId xmlns:a16="http://schemas.microsoft.com/office/drawing/2014/main" id="{5F8476C2-1849-4B96-B99F-CC452A3F630C}"/>
              </a:ext>
            </a:extLst>
          </p:cNvPr>
          <p:cNvSpPr>
            <a:spLocks noGrp="1"/>
          </p:cNvSpPr>
          <p:nvPr>
            <p:ph idx="1"/>
          </p:nvPr>
        </p:nvSpPr>
        <p:spPr/>
        <p:txBody>
          <a:bodyPr/>
          <a:lstStyle/>
          <a:p>
            <a:endParaRPr lang="de-DE" dirty="0"/>
          </a:p>
        </p:txBody>
      </p:sp>
    </p:spTree>
    <p:extLst>
      <p:ext uri="{BB962C8B-B14F-4D97-AF65-F5344CB8AC3E}">
        <p14:creationId xmlns:p14="http://schemas.microsoft.com/office/powerpoint/2010/main" val="12588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rmAutofit fontScale="90000"/>
          </a:bodyPr>
          <a:lstStyle/>
          <a:p>
            <a:pPr algn="l"/>
            <a:r>
              <a:rPr lang="en-US"/>
              <a:t>Wenn wir annehmen, dass der IQ in der Bevölkerung normalverteilt mit einem Mittelwert von 100 und einer Standardabweichung von 15 ist. Wie viel Prozent der Menschen haben einen IQ zwischen 85 und 115?</a:t>
            </a:r>
            <a:endParaRPr lang="de-DE" dirty="0"/>
          </a:p>
        </p:txBody>
      </p:sp>
    </p:spTree>
    <p:extLst>
      <p:ext uri="{BB962C8B-B14F-4D97-AF65-F5344CB8AC3E}">
        <p14:creationId xmlns:p14="http://schemas.microsoft.com/office/powerpoint/2010/main" val="284229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819400"/>
            <a:ext cx="10353762" cy="970450"/>
          </a:xfrm>
        </p:spPr>
        <p:txBody>
          <a:bodyPr>
            <a:noAutofit/>
          </a:bodyPr>
          <a:lstStyle/>
          <a:p>
            <a:pPr algn="l"/>
            <a:r>
              <a:rPr lang="en-US" sz="3200"/>
              <a:t>Wenn wir annehmen, dass der IQ in der Bevölkerung normalverteilt mit einem Mittelwert von 100 und einer Standardabweichung von 15 ist. Wenn eine Person einen IQ von 121, dann liegt die Person in Bezug auf den IQ in den</a:t>
            </a:r>
            <a:br>
              <a:rPr lang="en-US" sz="3200" dirty="0"/>
            </a:br>
            <a:br>
              <a:rPr lang="en-US" sz="3200" dirty="0"/>
            </a:br>
            <a:r>
              <a:rPr lang="en-US" sz="3200" dirty="0"/>
              <a:t>A: Top 9%</a:t>
            </a:r>
            <a:br>
              <a:rPr lang="en-US" sz="3200" dirty="0"/>
            </a:br>
            <a:br>
              <a:rPr lang="en-US" sz="3200" dirty="0"/>
            </a:br>
            <a:r>
              <a:rPr lang="en-US" sz="3200" dirty="0"/>
              <a:t>B:  Top 5% </a:t>
            </a:r>
            <a:br>
              <a:rPr lang="en-US" sz="3200" dirty="0"/>
            </a:br>
            <a:br>
              <a:rPr lang="en-US" sz="3200" dirty="0"/>
            </a:br>
            <a:r>
              <a:rPr lang="en-US" sz="3200" dirty="0"/>
              <a:t>C: Top 20%</a:t>
            </a:r>
            <a:br>
              <a:rPr lang="en-US" sz="3200" dirty="0"/>
            </a:br>
            <a:endParaRPr lang="de-DE" sz="3200" dirty="0"/>
          </a:p>
        </p:txBody>
      </p:sp>
    </p:spTree>
    <p:extLst>
      <p:ext uri="{BB962C8B-B14F-4D97-AF65-F5344CB8AC3E}">
        <p14:creationId xmlns:p14="http://schemas.microsoft.com/office/powerpoint/2010/main" val="213110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743200"/>
                <a:ext cx="10353762" cy="970450"/>
              </a:xfrm>
            </p:spPr>
            <p:txBody>
              <a:bodyPr>
                <a:noAutofit/>
              </a:bodyPr>
              <a:lstStyle/>
              <a:p>
                <a:pPr algn="l"/>
                <a:br>
                  <a:rPr lang="en-US" sz="2800"/>
                </a:br>
                <a:r>
                  <a:rPr lang="en-US" sz="2800"/>
                  <a:t>Nehmen wir an wir untersuchen den Zusammenhang zwischen einer Krankheit X und einer Krankheit Y. A ist das Ereignis die Krankheit X und B das Ereignis Krankheit Y zu bekommen. Wir wollen herausfinden, was die Wahrscheinlichkeit dafür ist, Krankheit X zu bekommen, wenn wir schon wissen, dass wir Krankheit Y haben.</a:t>
                </a:r>
                <a:br>
                  <a:rPr lang="en-US" sz="2800"/>
                </a:br>
                <a:br>
                  <a:rPr lang="en-US" sz="2800"/>
                </a:br>
                <a:r>
                  <a:rPr lang="en-US" sz="2800" b="1"/>
                  <a:t>Frage: </a:t>
                </a:r>
                <a:r>
                  <a:rPr lang="en-US" sz="2800"/>
                  <a:t>Nach welcher Wahrscheinlichkeit suchen wir?</a:t>
                </a:r>
                <a:br>
                  <a:rPr lang="en-US" sz="2800" dirty="0"/>
                </a:br>
                <a:br>
                  <a:rPr lang="en-US" sz="2800"/>
                </a:br>
                <a:r>
                  <a:rPr lang="en-US" sz="2800" b="1"/>
                  <a:t>Antworten</a:t>
                </a:r>
                <a:r>
                  <a:rPr lang="en-US" sz="2800"/>
                  <a:t>:</a:t>
                </a:r>
                <a:br>
                  <a:rPr lang="en-US" sz="2800" dirty="0"/>
                </a:br>
                <a:r>
                  <a:rPr lang="en-US" sz="2800" dirty="0"/>
                  <a:t>A: </a:t>
                </a:r>
                <a14:m>
                  <m:oMath xmlns:m="http://schemas.openxmlformats.org/officeDocument/2006/math">
                    <m:r>
                      <a:rPr lang="de-DE" sz="2800" b="1" i="1" dirty="0" smtClean="0">
                        <a:latin typeface="Cambria Math" panose="02040503050406030204" pitchFamily="18" charset="0"/>
                      </a:rPr>
                      <m:t>𝑃</m:t>
                    </m:r>
                    <m:d>
                      <m:dPr>
                        <m:ctrlPr>
                          <a:rPr lang="de-DE" sz="2800" b="1" i="1" dirty="0">
                            <a:latin typeface="Cambria Math" panose="02040503050406030204" pitchFamily="18" charset="0"/>
                          </a:rPr>
                        </m:ctrlPr>
                      </m:dPr>
                      <m:e>
                        <m:d>
                          <m:dPr>
                            <m:begChr m:val=""/>
                            <m:endChr m:val="|"/>
                            <m:ctrlPr>
                              <a:rPr lang="de-DE" sz="2800" b="1" i="1" dirty="0">
                                <a:latin typeface="Cambria Math" panose="02040503050406030204" pitchFamily="18" charset="0"/>
                              </a:rPr>
                            </m:ctrlPr>
                          </m:dPr>
                          <m:e>
                            <m:r>
                              <a:rPr lang="de-DE" sz="2800" b="1" i="1" dirty="0">
                                <a:latin typeface="Cambria Math" panose="02040503050406030204" pitchFamily="18" charset="0"/>
                              </a:rPr>
                              <m:t>𝐴</m:t>
                            </m:r>
                          </m:e>
                        </m:d>
                        <m:r>
                          <a:rPr lang="de-DE" sz="2800" b="1" i="1" dirty="0">
                            <a:latin typeface="Cambria Math" panose="02040503050406030204" pitchFamily="18" charset="0"/>
                          </a:rPr>
                          <m:t>𝐵</m:t>
                        </m:r>
                      </m:e>
                    </m:d>
                  </m:oMath>
                </a14:m>
                <a:br>
                  <a:rPr lang="de-DE" sz="2800" b="1" dirty="0"/>
                </a:br>
                <a:r>
                  <a:rPr lang="de-DE" sz="2800" dirty="0"/>
                  <a:t>B: </a:t>
                </a:r>
                <a14:m>
                  <m:oMath xmlns:m="http://schemas.openxmlformats.org/officeDocument/2006/math">
                    <m:r>
                      <a:rPr lang="de-DE" sz="2800" b="1" i="1" dirty="0">
                        <a:latin typeface="Cambria Math" panose="02040503050406030204" pitchFamily="18" charset="0"/>
                      </a:rPr>
                      <m:t>𝑃</m:t>
                    </m:r>
                    <m:d>
                      <m:dPr>
                        <m:ctrlPr>
                          <a:rPr lang="de-DE" sz="2800" b="1" i="1" dirty="0">
                            <a:latin typeface="Cambria Math" panose="02040503050406030204" pitchFamily="18" charset="0"/>
                          </a:rPr>
                        </m:ctrlPr>
                      </m:dPr>
                      <m:e>
                        <m:d>
                          <m:dPr>
                            <m:begChr m:val=""/>
                            <m:endChr m:val="|"/>
                            <m:ctrlPr>
                              <a:rPr lang="de-DE" sz="2800" b="1" i="1" dirty="0">
                                <a:latin typeface="Cambria Math" panose="02040503050406030204" pitchFamily="18" charset="0"/>
                              </a:rPr>
                            </m:ctrlPr>
                          </m:dPr>
                          <m:e>
                            <m:r>
                              <a:rPr lang="en-US" sz="2800" b="0" i="1" dirty="0" smtClean="0">
                                <a:latin typeface="Cambria Math" panose="02040503050406030204" pitchFamily="18" charset="0"/>
                              </a:rPr>
                              <m:t>𝐵</m:t>
                            </m:r>
                          </m:e>
                        </m:d>
                        <m:r>
                          <a:rPr lang="en-US" sz="2800" b="0" i="1" dirty="0" smtClean="0">
                            <a:latin typeface="Cambria Math" panose="02040503050406030204" pitchFamily="18" charset="0"/>
                          </a:rPr>
                          <m:t>𝐴</m:t>
                        </m:r>
                      </m:e>
                    </m:d>
                  </m:oMath>
                </a14:m>
                <a:br>
                  <a:rPr lang="de-DE" sz="2800" b="1" dirty="0"/>
                </a:br>
                <a:r>
                  <a:rPr lang="de-DE" sz="2800" dirty="0"/>
                  <a:t>C:</a:t>
                </a:r>
                <a:r>
                  <a:rPr lang="de-DE" sz="2800" b="1" dirty="0"/>
                  <a:t> </a:t>
                </a:r>
                <a14:m>
                  <m:oMath xmlns:m="http://schemas.openxmlformats.org/officeDocument/2006/math">
                    <m:r>
                      <a:rPr lang="de-DE" sz="2800" b="1" i="1" dirty="0">
                        <a:latin typeface="Cambria Math" panose="02040503050406030204" pitchFamily="18" charset="0"/>
                      </a:rPr>
                      <m:t>𝑃</m:t>
                    </m:r>
                    <m:d>
                      <m:dPr>
                        <m:ctrlPr>
                          <a:rPr lang="de-DE" sz="2800" i="1" dirty="0">
                            <a:latin typeface="Cambria Math" panose="02040503050406030204" pitchFamily="18" charset="0"/>
                          </a:rPr>
                        </m:ctrlPr>
                      </m:dPr>
                      <m:e>
                        <m:r>
                          <a:rPr lang="en-US" sz="2800" b="0" i="1" dirty="0" smtClean="0">
                            <a:latin typeface="Cambria Math" panose="02040503050406030204" pitchFamily="18" charset="0"/>
                          </a:rPr>
                          <m:t>𝐴</m:t>
                        </m:r>
                      </m:e>
                    </m:d>
                  </m:oMath>
                </a14:m>
                <a:br>
                  <a:rPr lang="de-DE" sz="2800" b="1" dirty="0"/>
                </a:br>
                <a:endParaRPr lang="de-DE" sz="28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7432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60392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Nach dem Satz von Bayes gilt:</a:t>
                </a:r>
                <a:br>
                  <a:rPr lang="en-US" sz="3200" dirty="0"/>
                </a:br>
                <a:br>
                  <a:rPr lang="en-US" sz="3200" dirty="0"/>
                </a:br>
                <a14:m>
                  <m:oMath xmlns:m="http://schemas.openxmlformats.org/officeDocument/2006/math">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d>
                          <m:dPr>
                            <m:begChr m:val=""/>
                            <m:endChr m:val="|"/>
                            <m:ctrlPr>
                              <a:rPr lang="de-DE" sz="3200" b="1" i="1" dirty="0">
                                <a:latin typeface="Cambria Math" panose="02040503050406030204" pitchFamily="18" charset="0"/>
                              </a:rPr>
                            </m:ctrlPr>
                          </m:dPr>
                          <m:e>
                            <m:r>
                              <a:rPr lang="de-DE" sz="3200" b="1" i="1" dirty="0">
                                <a:latin typeface="Cambria Math" panose="02040503050406030204" pitchFamily="18" charset="0"/>
                              </a:rPr>
                              <m:t>𝐴</m:t>
                            </m:r>
                          </m:e>
                        </m:d>
                        <m:r>
                          <a:rPr lang="de-DE" sz="3200" b="1" i="1" dirty="0">
                            <a:latin typeface="Cambria Math" panose="02040503050406030204" pitchFamily="18" charset="0"/>
                          </a:rPr>
                          <m:t>𝐵</m:t>
                        </m:r>
                      </m:e>
                    </m:d>
                  </m:oMath>
                </a14:m>
                <a:r>
                  <a:rPr lang="en-US" sz="3200" dirty="0"/>
                  <a:t> = ?</a:t>
                </a:r>
                <a:br>
                  <a:rPr lang="en-US" sz="3200"/>
                </a:br>
                <a:r>
                  <a:rPr lang="en-US" sz="3200" b="1"/>
                  <a:t>Antworten</a:t>
                </a:r>
                <a:r>
                  <a:rPr lang="en-US" sz="3200"/>
                  <a:t>:</a:t>
                </a:r>
                <a:br>
                  <a:rPr lang="en-US" sz="3200" dirty="0"/>
                </a:br>
                <a:br>
                  <a:rPr lang="en-US" sz="3200" dirty="0"/>
                </a:br>
                <a:r>
                  <a:rPr lang="en-US" sz="3200" dirty="0"/>
                  <a:t>A: </a:t>
                </a:r>
                <a14:m>
                  <m:oMath xmlns:m="http://schemas.openxmlformats.org/officeDocument/2006/math">
                    <m:f>
                      <m:fPr>
                        <m:ctrlPr>
                          <a:rPr lang="de-DE" sz="3200" b="1" i="1" dirty="0" smtClean="0">
                            <a:latin typeface="Cambria Math" panose="02040503050406030204" pitchFamily="18" charset="0"/>
                          </a:rPr>
                        </m:ctrlPr>
                      </m:fPr>
                      <m:num>
                        <m:r>
                          <a:rPr lang="de-DE" sz="3200" b="1" i="1" dirty="0" smtClean="0">
                            <a:latin typeface="Cambria Math" panose="02040503050406030204" pitchFamily="18" charset="0"/>
                          </a:rPr>
                          <m:t>𝑃</m:t>
                        </m:r>
                        <m:d>
                          <m:dPr>
                            <m:ctrlPr>
                              <a:rPr lang="de-DE" sz="3200" b="1" i="1" dirty="0" smtClean="0">
                                <a:latin typeface="Cambria Math" panose="02040503050406030204" pitchFamily="18" charset="0"/>
                              </a:rPr>
                            </m:ctrlPr>
                          </m:dPr>
                          <m:e>
                            <m:d>
                              <m:dPr>
                                <m:begChr m:val=""/>
                                <m:endChr m:val="|"/>
                                <m:ctrlPr>
                                  <a:rPr lang="de-DE" sz="3200" b="1" i="1" dirty="0" smtClean="0">
                                    <a:latin typeface="Cambria Math" panose="02040503050406030204" pitchFamily="18" charset="0"/>
                                  </a:rPr>
                                </m:ctrlPr>
                              </m:dPr>
                              <m:e>
                                <m:r>
                                  <a:rPr lang="de-DE" sz="3200" b="1" i="1" dirty="0" smtClean="0">
                                    <a:latin typeface="Cambria Math" panose="02040503050406030204" pitchFamily="18" charset="0"/>
                                  </a:rPr>
                                  <m:t>𝐵</m:t>
                                </m:r>
                              </m:e>
                            </m:d>
                            <m:r>
                              <a:rPr lang="de-DE" sz="3200" b="1" i="1" dirty="0" smtClean="0">
                                <a:latin typeface="Cambria Math" panose="02040503050406030204" pitchFamily="18" charset="0"/>
                              </a:rPr>
                              <m:t>𝐴</m:t>
                            </m:r>
                          </m:e>
                        </m:d>
                        <m:r>
                          <a:rPr lang="de-DE" sz="3200" b="1" i="0" dirty="0" smtClean="0">
                            <a:latin typeface="Cambria Math" panose="02040503050406030204" pitchFamily="18" charset="0"/>
                          </a:rPr>
                          <m:t>⋅</m:t>
                        </m:r>
                        <m:r>
                          <a:rPr lang="de-DE" sz="3200" b="1" i="1" dirty="0" smtClean="0">
                            <a:latin typeface="Cambria Math" panose="02040503050406030204" pitchFamily="18" charset="0"/>
                          </a:rPr>
                          <m:t>𝑃</m:t>
                        </m:r>
                        <m:d>
                          <m:dPr>
                            <m:ctrlPr>
                              <a:rPr lang="de-DE" sz="3200" b="1" i="1" dirty="0" smtClean="0">
                                <a:latin typeface="Cambria Math" panose="02040503050406030204" pitchFamily="18" charset="0"/>
                              </a:rPr>
                            </m:ctrlPr>
                          </m:dPr>
                          <m:e>
                            <m:r>
                              <a:rPr lang="de-DE" sz="3200" b="1" i="1" dirty="0" smtClean="0">
                                <a:latin typeface="Cambria Math" panose="02040503050406030204" pitchFamily="18" charset="0"/>
                              </a:rPr>
                              <m:t>𝐴</m:t>
                            </m:r>
                          </m:e>
                        </m:d>
                      </m:num>
                      <m:den>
                        <m:r>
                          <a:rPr lang="de-DE" sz="3200" b="1" i="1" dirty="0" smtClean="0">
                            <a:latin typeface="Cambria Math" panose="02040503050406030204" pitchFamily="18" charset="0"/>
                          </a:rPr>
                          <m:t>𝑃</m:t>
                        </m:r>
                        <m:d>
                          <m:dPr>
                            <m:ctrlPr>
                              <a:rPr lang="de-DE" sz="3200" b="1" i="1" dirty="0" smtClean="0">
                                <a:latin typeface="Cambria Math" panose="02040503050406030204" pitchFamily="18" charset="0"/>
                              </a:rPr>
                            </m:ctrlPr>
                          </m:dPr>
                          <m:e>
                            <m:r>
                              <a:rPr lang="de-DE" sz="3200" b="1" i="1" dirty="0" smtClean="0">
                                <a:latin typeface="Cambria Math" panose="02040503050406030204" pitchFamily="18" charset="0"/>
                              </a:rPr>
                              <m:t>𝐵</m:t>
                            </m:r>
                          </m:e>
                        </m:d>
                      </m:den>
                    </m:f>
                  </m:oMath>
                </a14:m>
                <a:br>
                  <a:rPr lang="de-DE" sz="3200" b="1" dirty="0"/>
                </a:br>
                <a:br>
                  <a:rPr lang="de-DE" sz="3200" b="1" dirty="0"/>
                </a:br>
                <a:r>
                  <a:rPr lang="de-DE" sz="3200" dirty="0"/>
                  <a:t>B: </a:t>
                </a:r>
                <a14:m>
                  <m:oMath xmlns:m="http://schemas.openxmlformats.org/officeDocument/2006/math">
                    <m:f>
                      <m:fPr>
                        <m:ctrlPr>
                          <a:rPr lang="de-DE" sz="3200" b="1" i="1" dirty="0">
                            <a:latin typeface="Cambria Math" panose="02040503050406030204" pitchFamily="18" charset="0"/>
                          </a:rPr>
                        </m:ctrlPr>
                      </m:fPr>
                      <m:num>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d>
                              <m:dPr>
                                <m:begChr m:val=""/>
                                <m:endChr m:val="|"/>
                                <m:ctrlPr>
                                  <a:rPr lang="de-DE" sz="3200" b="1" i="1" dirty="0">
                                    <a:latin typeface="Cambria Math" panose="02040503050406030204" pitchFamily="18" charset="0"/>
                                  </a:rPr>
                                </m:ctrlPr>
                              </m:dPr>
                              <m:e>
                                <m:r>
                                  <a:rPr lang="de-DE" sz="3200" b="1" i="1" dirty="0">
                                    <a:latin typeface="Cambria Math" panose="02040503050406030204" pitchFamily="18" charset="0"/>
                                  </a:rPr>
                                  <m:t>𝐵</m:t>
                                </m:r>
                              </m:e>
                            </m:d>
                            <m:r>
                              <a:rPr lang="de-DE" sz="3200" b="1" i="1" dirty="0">
                                <a:latin typeface="Cambria Math" panose="02040503050406030204" pitchFamily="18" charset="0"/>
                              </a:rPr>
                              <m:t>𝐴</m:t>
                            </m:r>
                          </m:e>
                        </m:d>
                        <m:r>
                          <a:rPr lang="de-DE" sz="3200" b="1" dirty="0">
                            <a:latin typeface="Cambria Math" panose="02040503050406030204" pitchFamily="18" charset="0"/>
                          </a:rPr>
                          <m:t>⋅</m:t>
                        </m:r>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r>
                              <a:rPr lang="de-DE" sz="3200" b="1" i="1" dirty="0">
                                <a:latin typeface="Cambria Math" panose="02040503050406030204" pitchFamily="18" charset="0"/>
                              </a:rPr>
                              <m:t>𝐴</m:t>
                            </m:r>
                          </m:e>
                        </m:d>
                      </m:num>
                      <m:den>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r>
                              <a:rPr lang="en-US" sz="3200" b="0" i="1" dirty="0" smtClean="0">
                                <a:latin typeface="Cambria Math" panose="02040503050406030204" pitchFamily="18" charset="0"/>
                              </a:rPr>
                              <m:t>𝐴</m:t>
                            </m:r>
                          </m:e>
                        </m:d>
                      </m:den>
                    </m:f>
                  </m:oMath>
                </a14:m>
                <a:br>
                  <a:rPr lang="de-DE" sz="3200" b="1" dirty="0"/>
                </a:br>
                <a:br>
                  <a:rPr lang="de-DE" sz="3200" b="1" dirty="0"/>
                </a:br>
                <a:r>
                  <a:rPr lang="de-DE" sz="3200" dirty="0"/>
                  <a:t>C: </a:t>
                </a:r>
                <a14:m>
                  <m:oMath xmlns:m="http://schemas.openxmlformats.org/officeDocument/2006/math">
                    <m:f>
                      <m:fPr>
                        <m:ctrlPr>
                          <a:rPr lang="de-DE" sz="3200" b="1" i="1" dirty="0">
                            <a:latin typeface="Cambria Math" panose="02040503050406030204" pitchFamily="18" charset="0"/>
                          </a:rPr>
                        </m:ctrlPr>
                      </m:fPr>
                      <m:num>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d>
                              <m:dPr>
                                <m:begChr m:val=""/>
                                <m:endChr m:val="|"/>
                                <m:ctrlPr>
                                  <a:rPr lang="de-DE" sz="3200" b="1" i="1" dirty="0">
                                    <a:latin typeface="Cambria Math" panose="02040503050406030204" pitchFamily="18" charset="0"/>
                                  </a:rPr>
                                </m:ctrlPr>
                              </m:dPr>
                              <m:e>
                                <m:r>
                                  <a:rPr lang="de-DE" sz="3200" b="1" i="1" dirty="0">
                                    <a:latin typeface="Cambria Math" panose="02040503050406030204" pitchFamily="18" charset="0"/>
                                  </a:rPr>
                                  <m:t>𝐵</m:t>
                                </m:r>
                              </m:e>
                            </m:d>
                            <m:r>
                              <a:rPr lang="de-DE" sz="3200" b="1" i="1" dirty="0">
                                <a:latin typeface="Cambria Math" panose="02040503050406030204" pitchFamily="18" charset="0"/>
                              </a:rPr>
                              <m:t>𝐴</m:t>
                            </m:r>
                          </m:e>
                        </m:d>
                        <m:r>
                          <a:rPr lang="de-DE" sz="3200" b="1" dirty="0">
                            <a:latin typeface="Cambria Math" panose="02040503050406030204" pitchFamily="18" charset="0"/>
                          </a:rPr>
                          <m:t>⋅</m:t>
                        </m:r>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r>
                              <a:rPr lang="en-US" sz="3200" b="0" i="1" dirty="0" smtClean="0">
                                <a:latin typeface="Cambria Math" panose="02040503050406030204" pitchFamily="18" charset="0"/>
                              </a:rPr>
                              <m:t>𝐵</m:t>
                            </m:r>
                          </m:e>
                        </m:d>
                      </m:num>
                      <m:den>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r>
                              <a:rPr lang="en-US" sz="3200" b="0" i="1" dirty="0" smtClean="0">
                                <a:latin typeface="Cambria Math" panose="02040503050406030204" pitchFamily="18" charset="0"/>
                              </a:rPr>
                              <m:t>𝐴</m:t>
                            </m:r>
                          </m:e>
                        </m:d>
                      </m:den>
                    </m:f>
                  </m:oMath>
                </a14:m>
                <a:br>
                  <a:rPr lang="de-DE" sz="3200" b="1" dirty="0"/>
                </a:b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20861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819400"/>
                <a:ext cx="10353762" cy="970450"/>
              </a:xfrm>
            </p:spPr>
            <p:txBody>
              <a:bodyPr>
                <a:noAutofit/>
              </a:bodyPr>
              <a:lstStyle/>
              <a:p>
                <a:pPr algn="l"/>
                <a:br>
                  <a:rPr lang="en-US" sz="2800"/>
                </a:br>
                <a:r>
                  <a:rPr lang="en-US" sz="2800"/>
                  <a:t>2% der Bevölkerung haben einen bestimmten Gendefekt (</a:t>
                </a:r>
                <a14:m>
                  <m:oMath xmlns:m="http://schemas.openxmlformats.org/officeDocument/2006/math">
                    <m:r>
                      <a:rPr lang="de-DE" sz="2800" b="1" i="1" dirty="0">
                        <a:latin typeface="Cambria Math" panose="02040503050406030204" pitchFamily="18" charset="0"/>
                      </a:rPr>
                      <m:t>𝑃</m:t>
                    </m:r>
                    <m:d>
                      <m:dPr>
                        <m:ctrlPr>
                          <a:rPr lang="de-DE" sz="2800" b="1" i="1" dirty="0">
                            <a:latin typeface="Cambria Math" panose="02040503050406030204" pitchFamily="18" charset="0"/>
                          </a:rPr>
                        </m:ctrlPr>
                      </m:dPr>
                      <m:e>
                        <m:r>
                          <a:rPr lang="en-US" sz="2800" i="1" dirty="0">
                            <a:latin typeface="Cambria Math" panose="02040503050406030204" pitchFamily="18" charset="0"/>
                          </a:rPr>
                          <m:t>𝐴</m:t>
                        </m:r>
                      </m:e>
                    </m:d>
                  </m:oMath>
                </a14:m>
                <a:r>
                  <a:rPr lang="en-US" sz="2800" dirty="0"/>
                  <a:t>).</a:t>
                </a:r>
                <a:br>
                  <a:rPr lang="en-US" sz="2800" dirty="0"/>
                </a:br>
                <a:r>
                  <a:rPr lang="en-US" sz="2800" dirty="0"/>
                  <a:t>In 2.8</a:t>
                </a:r>
                <a:r>
                  <a:rPr lang="en-US" sz="2800"/>
                  <a:t>% aller Tests ist das Ergebnis positiv – das heißt der Gendefekt wurde festgestellt </a:t>
                </a:r>
                <a:r>
                  <a:rPr lang="en-US" sz="2800" dirty="0"/>
                  <a:t>(</a:t>
                </a:r>
                <a14:m>
                  <m:oMath xmlns:m="http://schemas.openxmlformats.org/officeDocument/2006/math">
                    <m:r>
                      <a:rPr lang="de-DE" sz="2800" b="1" i="1" dirty="0">
                        <a:latin typeface="Cambria Math" panose="02040503050406030204" pitchFamily="18" charset="0"/>
                      </a:rPr>
                      <m:t>𝑃</m:t>
                    </m:r>
                    <m:d>
                      <m:dPr>
                        <m:ctrlPr>
                          <a:rPr lang="de-DE" sz="2800" b="1" i="1" dirty="0">
                            <a:latin typeface="Cambria Math" panose="02040503050406030204" pitchFamily="18" charset="0"/>
                          </a:rPr>
                        </m:ctrlPr>
                      </m:dPr>
                      <m:e>
                        <m:r>
                          <a:rPr lang="en-US" sz="2800" b="0" i="1" dirty="0" smtClean="0">
                            <a:latin typeface="Cambria Math" panose="02040503050406030204" pitchFamily="18" charset="0"/>
                          </a:rPr>
                          <m:t>𝐵</m:t>
                        </m:r>
                      </m:e>
                    </m:d>
                  </m:oMath>
                </a14:m>
                <a:r>
                  <a:rPr lang="en-US" sz="2800" dirty="0"/>
                  <a:t>).</a:t>
                </a:r>
                <a:br>
                  <a:rPr lang="en-US" sz="2800"/>
                </a:br>
                <a:r>
                  <a:rPr lang="en-US" sz="2800"/>
                  <a:t>Falls eine Person den Defekt hat, dann wird dieser mit einer Wahrscheinlichleot vpm 95% entdeckt. </a:t>
                </a:r>
                <a:r>
                  <a:rPr lang="en-US" sz="2800" dirty="0"/>
                  <a:t>(</a:t>
                </a:r>
                <a14:m>
                  <m:oMath xmlns:m="http://schemas.openxmlformats.org/officeDocument/2006/math">
                    <m:r>
                      <a:rPr lang="de-DE" sz="2800" b="1" i="1" dirty="0">
                        <a:latin typeface="Cambria Math" panose="02040503050406030204" pitchFamily="18" charset="0"/>
                      </a:rPr>
                      <m:t>𝑃</m:t>
                    </m:r>
                    <m:d>
                      <m:dPr>
                        <m:ctrlPr>
                          <a:rPr lang="de-DE" sz="2800" b="1" i="1" dirty="0">
                            <a:latin typeface="Cambria Math" panose="02040503050406030204" pitchFamily="18" charset="0"/>
                          </a:rPr>
                        </m:ctrlPr>
                      </m:dPr>
                      <m:e>
                        <m:d>
                          <m:dPr>
                            <m:begChr m:val=""/>
                            <m:endChr m:val="|"/>
                            <m:ctrlPr>
                              <a:rPr lang="de-DE" sz="2800" b="1" i="1" dirty="0">
                                <a:latin typeface="Cambria Math" panose="02040503050406030204" pitchFamily="18" charset="0"/>
                              </a:rPr>
                            </m:ctrlPr>
                          </m:dPr>
                          <m:e>
                            <m:r>
                              <a:rPr lang="en-US" sz="2800" i="1" dirty="0">
                                <a:latin typeface="Cambria Math" panose="02040503050406030204" pitchFamily="18" charset="0"/>
                              </a:rPr>
                              <m:t>𝐵</m:t>
                            </m:r>
                          </m:e>
                        </m:d>
                        <m:r>
                          <a:rPr lang="en-US" sz="2800" i="1" dirty="0">
                            <a:latin typeface="Cambria Math" panose="02040503050406030204" pitchFamily="18" charset="0"/>
                          </a:rPr>
                          <m:t>𝐴</m:t>
                        </m:r>
                      </m:e>
                    </m:d>
                  </m:oMath>
                </a14:m>
                <a:r>
                  <a:rPr lang="en-US" sz="2800" dirty="0"/>
                  <a:t>)</a:t>
                </a:r>
                <a:br>
                  <a:rPr lang="en-US" sz="2800" dirty="0"/>
                </a:br>
                <a:r>
                  <a:rPr lang="en-US" sz="1800" dirty="0"/>
                  <a:t> </a:t>
                </a:r>
                <a:br>
                  <a:rPr lang="en-US" sz="2800"/>
                </a:br>
                <a:r>
                  <a:rPr lang="en-US" sz="2800" b="1"/>
                  <a:t>Frage: </a:t>
                </a:r>
                <a:r>
                  <a:rPr lang="en-US" sz="2800"/>
                  <a:t>Wenn eine Person ein positives Testergebnis bekommt, wie ist die Wahrscheinlichkeit dafür, dass die Person tatsächlich den Defekt hat?</a:t>
                </a:r>
                <a:br>
                  <a:rPr lang="en-US" sz="2800" dirty="0"/>
                </a:br>
                <a:r>
                  <a:rPr lang="en-US" sz="1600" dirty="0"/>
                  <a:t> </a:t>
                </a:r>
                <a:br>
                  <a:rPr lang="en-US" sz="2800"/>
                </a:br>
                <a:r>
                  <a:rPr lang="en-US" sz="2800" b="1"/>
                  <a:t>Antworten</a:t>
                </a:r>
                <a:r>
                  <a:rPr lang="en-US" sz="2800"/>
                  <a:t>:</a:t>
                </a:r>
                <a:br>
                  <a:rPr lang="en-US" sz="2800" dirty="0"/>
                </a:br>
                <a:r>
                  <a:rPr lang="en-US" sz="2800" dirty="0"/>
                  <a:t>A: </a:t>
                </a:r>
                <a14:m>
                  <m:oMath xmlns:m="http://schemas.openxmlformats.org/officeDocument/2006/math">
                    <m:r>
                      <a:rPr lang="en-US" sz="2800" b="1" i="1" dirty="0" smtClean="0">
                        <a:latin typeface="Cambria Math" panose="02040503050406030204" pitchFamily="18" charset="0"/>
                      </a:rPr>
                      <m:t>𝟗𝟖</m:t>
                    </m:r>
                    <m:r>
                      <a:rPr lang="en-US" sz="2800" b="1" i="1" dirty="0" smtClean="0">
                        <a:latin typeface="Cambria Math" panose="02040503050406030204" pitchFamily="18" charset="0"/>
                      </a:rPr>
                      <m:t>.</m:t>
                    </m:r>
                    <m:r>
                      <a:rPr lang="en-US" sz="2800" b="1" i="1" dirty="0" smtClean="0">
                        <a:latin typeface="Cambria Math" panose="02040503050406030204" pitchFamily="18" charset="0"/>
                      </a:rPr>
                      <m:t>𝟐</m:t>
                    </m:r>
                    <m:r>
                      <a:rPr lang="en-US" sz="2800" b="1" i="1" dirty="0" smtClean="0">
                        <a:latin typeface="Cambria Math" panose="02040503050406030204" pitchFamily="18" charset="0"/>
                      </a:rPr>
                      <m:t>%</m:t>
                    </m:r>
                  </m:oMath>
                </a14:m>
                <a:br>
                  <a:rPr lang="de-DE" sz="2800" b="1" dirty="0"/>
                </a:br>
                <a:r>
                  <a:rPr lang="de-DE" sz="2800" dirty="0"/>
                  <a:t>B:</a:t>
                </a:r>
                <a14:m>
                  <m:oMath xmlns:m="http://schemas.openxmlformats.org/officeDocument/2006/math">
                    <m:r>
                      <a:rPr lang="en-US" sz="2800" b="0" i="0" dirty="0" smtClean="0">
                        <a:latin typeface="Cambria Math" panose="02040503050406030204" pitchFamily="18" charset="0"/>
                      </a:rPr>
                      <m:t>  </m:t>
                    </m:r>
                    <m:r>
                      <a:rPr lang="en-US" sz="2800" b="1" i="1" dirty="0" smtClean="0">
                        <a:latin typeface="Cambria Math" panose="02040503050406030204" pitchFamily="18" charset="0"/>
                      </a:rPr>
                      <m:t>𝟖𝟖</m:t>
                    </m:r>
                    <m:r>
                      <a:rPr lang="en-US" sz="2800" b="1" i="1" dirty="0" smtClean="0">
                        <a:latin typeface="Cambria Math" panose="02040503050406030204" pitchFamily="18" charset="0"/>
                      </a:rPr>
                      <m:t>.</m:t>
                    </m:r>
                    <m:r>
                      <a:rPr lang="en-US" sz="2800" b="1" i="1" dirty="0" smtClean="0">
                        <a:latin typeface="Cambria Math" panose="02040503050406030204" pitchFamily="18" charset="0"/>
                      </a:rPr>
                      <m:t>𝟕</m:t>
                    </m:r>
                    <m:r>
                      <a:rPr lang="en-US" sz="2800" b="1" i="1" dirty="0" smtClean="0">
                        <a:latin typeface="Cambria Math" panose="02040503050406030204" pitchFamily="18" charset="0"/>
                      </a:rPr>
                      <m:t>%</m:t>
                    </m:r>
                  </m:oMath>
                </a14:m>
                <a:br>
                  <a:rPr lang="de-DE" sz="2800" b="1" dirty="0"/>
                </a:br>
                <a:r>
                  <a:rPr lang="de-DE" sz="2800" dirty="0"/>
                  <a:t>C:</a:t>
                </a:r>
                <a14:m>
                  <m:oMath xmlns:m="http://schemas.openxmlformats.org/officeDocument/2006/math">
                    <m:r>
                      <a:rPr lang="en-US" sz="2800" dirty="0">
                        <a:latin typeface="Cambria Math" panose="02040503050406030204" pitchFamily="18" charset="0"/>
                      </a:rPr>
                      <m:t>  </m:t>
                    </m:r>
                    <m:r>
                      <a:rPr lang="en-US" sz="2800" b="1" i="1" dirty="0" smtClean="0">
                        <a:latin typeface="Cambria Math" panose="02040503050406030204" pitchFamily="18" charset="0"/>
                      </a:rPr>
                      <m:t>𝟔𝟕</m:t>
                    </m:r>
                    <m:r>
                      <a:rPr lang="en-US" sz="2800" b="1" i="1" dirty="0" smtClean="0">
                        <a:latin typeface="Cambria Math" panose="02040503050406030204" pitchFamily="18" charset="0"/>
                      </a:rPr>
                      <m:t>.</m:t>
                    </m:r>
                    <m:r>
                      <a:rPr lang="en-US" sz="2800" b="1" i="1" dirty="0" smtClean="0">
                        <a:latin typeface="Cambria Math" panose="02040503050406030204" pitchFamily="18" charset="0"/>
                      </a:rPr>
                      <m:t>𝟖</m:t>
                    </m:r>
                    <m:r>
                      <a:rPr lang="en-US" sz="2800" b="1" i="1" dirty="0">
                        <a:latin typeface="Cambria Math" panose="02040503050406030204" pitchFamily="18" charset="0"/>
                      </a:rPr>
                      <m:t>%</m:t>
                    </m:r>
                  </m:oMath>
                </a14:m>
                <a:endParaRPr lang="de-DE" sz="28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8194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40216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dirty="0"/>
                </a:br>
                <a:r>
                  <a:rPr lang="en-US" sz="3200" dirty="0"/>
                  <a:t>2% of the population have a certain genetic defect.</a:t>
                </a:r>
                <a:br>
                  <a:rPr lang="en-US" sz="3200" dirty="0"/>
                </a:br>
                <a:r>
                  <a:rPr lang="en-US" sz="3200" dirty="0"/>
                  <a:t>If a person has the defect the probability that it is detected is 95%.</a:t>
                </a:r>
                <a:br>
                  <a:rPr lang="en-US" sz="3200" dirty="0"/>
                </a:br>
                <a:r>
                  <a:rPr lang="en-US" sz="3200" dirty="0"/>
                  <a:t>In 3.8% of positive (genetic defect is detected) results it is a false positive (meaning we don't actually have the defect even though it is what the test says).</a:t>
                </a:r>
                <a:br>
                  <a:rPr lang="en-US" sz="3200"/>
                </a:br>
                <a:br>
                  <a:rPr lang="en-US" sz="3200"/>
                </a:br>
                <a:r>
                  <a:rPr lang="en-US" sz="3200" b="1"/>
                  <a:t>Frage: </a:t>
                </a:r>
                <a:r>
                  <a:rPr lang="en-US" sz="3200" dirty="0"/>
                  <a:t>If a person gets a positive test result, what is the probability that they actually have the defect?</a:t>
                </a:r>
                <a:br>
                  <a:rPr lang="en-US" sz="3200" dirty="0"/>
                </a:br>
                <a:br>
                  <a:rPr lang="en-US" sz="3200"/>
                </a:br>
                <a:r>
                  <a:rPr lang="en-US" sz="3200" b="1"/>
                  <a:t>Antworten</a:t>
                </a:r>
                <a:r>
                  <a:rPr lang="en-US" sz="3200"/>
                  <a:t>:</a:t>
                </a:r>
                <a:br>
                  <a:rPr lang="en-US" sz="3200" dirty="0"/>
                </a:br>
                <a:r>
                  <a:rPr lang="en-US" sz="3200" dirty="0"/>
                  <a:t>A: </a:t>
                </a:r>
                <a14:m>
                  <m:oMath xmlns:m="http://schemas.openxmlformats.org/officeDocument/2006/math">
                    <m:r>
                      <a:rPr lang="de-DE" sz="3200" b="1" i="1" dirty="0" smtClean="0">
                        <a:latin typeface="Cambria Math" panose="02040503050406030204" pitchFamily="18" charset="0"/>
                      </a:rPr>
                      <m:t>𝑃</m:t>
                    </m:r>
                    <m:d>
                      <m:dPr>
                        <m:ctrlPr>
                          <a:rPr lang="de-DE" sz="3200" b="1" i="1" dirty="0">
                            <a:latin typeface="Cambria Math" panose="02040503050406030204" pitchFamily="18" charset="0"/>
                          </a:rPr>
                        </m:ctrlPr>
                      </m:dPr>
                      <m:e>
                        <m:d>
                          <m:dPr>
                            <m:begChr m:val=""/>
                            <m:endChr m:val="|"/>
                            <m:ctrlPr>
                              <a:rPr lang="de-DE" sz="3200" b="1" i="1" dirty="0">
                                <a:latin typeface="Cambria Math" panose="02040503050406030204" pitchFamily="18" charset="0"/>
                              </a:rPr>
                            </m:ctrlPr>
                          </m:dPr>
                          <m:e>
                            <m:r>
                              <a:rPr lang="de-DE" sz="3200" b="1" i="1" dirty="0">
                                <a:latin typeface="Cambria Math" panose="02040503050406030204" pitchFamily="18" charset="0"/>
                              </a:rPr>
                              <m:t>𝐴</m:t>
                            </m:r>
                          </m:e>
                        </m:d>
                        <m:r>
                          <a:rPr lang="de-DE" sz="3200" b="1" i="1" dirty="0">
                            <a:latin typeface="Cambria Math" panose="02040503050406030204" pitchFamily="18" charset="0"/>
                          </a:rPr>
                          <m:t>𝐵</m:t>
                        </m:r>
                      </m:e>
                    </m:d>
                  </m:oMath>
                </a14:m>
                <a:br>
                  <a:rPr lang="de-DE" sz="3200" b="1" dirty="0"/>
                </a:br>
                <a:r>
                  <a:rPr lang="de-DE" sz="3200" dirty="0"/>
                  <a:t>B: </a:t>
                </a:r>
                <a14:m>
                  <m:oMath xmlns:m="http://schemas.openxmlformats.org/officeDocument/2006/math">
                    <m:r>
                      <a:rPr lang="de-DE" sz="3200" b="1" i="1" dirty="0">
                        <a:latin typeface="Cambria Math" panose="02040503050406030204" pitchFamily="18" charset="0"/>
                      </a:rPr>
                      <m:t>𝑃</m:t>
                    </m:r>
                    <m:d>
                      <m:dPr>
                        <m:ctrlPr>
                          <a:rPr lang="de-DE" sz="3200" b="1" i="1" dirty="0">
                            <a:latin typeface="Cambria Math" panose="02040503050406030204" pitchFamily="18" charset="0"/>
                          </a:rPr>
                        </m:ctrlPr>
                      </m:dPr>
                      <m:e>
                        <m:d>
                          <m:dPr>
                            <m:begChr m:val=""/>
                            <m:endChr m:val="|"/>
                            <m:ctrlPr>
                              <a:rPr lang="de-DE" sz="3200" b="1" i="1" dirty="0">
                                <a:latin typeface="Cambria Math" panose="02040503050406030204" pitchFamily="18" charset="0"/>
                              </a:rPr>
                            </m:ctrlPr>
                          </m:dPr>
                          <m:e>
                            <m:r>
                              <a:rPr lang="en-US" sz="3200" b="0" i="1" dirty="0" smtClean="0">
                                <a:latin typeface="Cambria Math" panose="02040503050406030204" pitchFamily="18" charset="0"/>
                              </a:rPr>
                              <m:t>𝐵</m:t>
                            </m:r>
                          </m:e>
                        </m:d>
                        <m:r>
                          <a:rPr lang="en-US" sz="3200" b="0" i="1" dirty="0" smtClean="0">
                            <a:latin typeface="Cambria Math" panose="02040503050406030204" pitchFamily="18" charset="0"/>
                          </a:rPr>
                          <m:t>𝐴</m:t>
                        </m:r>
                      </m:e>
                    </m:d>
                  </m:oMath>
                </a14:m>
                <a:br>
                  <a:rPr lang="de-DE" sz="3200" b="1" dirty="0"/>
                </a:br>
                <a:r>
                  <a:rPr lang="de-DE" sz="3200" dirty="0"/>
                  <a:t>C:</a:t>
                </a:r>
                <a:r>
                  <a:rPr lang="de-DE" sz="3200" b="1" dirty="0"/>
                  <a:t> </a:t>
                </a:r>
                <a14:m>
                  <m:oMath xmlns:m="http://schemas.openxmlformats.org/officeDocument/2006/math">
                    <m:r>
                      <a:rPr lang="de-DE" sz="3200" b="1" i="1" dirty="0">
                        <a:latin typeface="Cambria Math" panose="02040503050406030204" pitchFamily="18" charset="0"/>
                      </a:rPr>
                      <m:t>𝑃</m:t>
                    </m:r>
                    <m:d>
                      <m:dPr>
                        <m:ctrlPr>
                          <a:rPr lang="de-DE" sz="3200" i="1" dirty="0">
                            <a:latin typeface="Cambria Math" panose="02040503050406030204" pitchFamily="18" charset="0"/>
                          </a:rPr>
                        </m:ctrlPr>
                      </m:dPr>
                      <m:e>
                        <m:r>
                          <a:rPr lang="en-US" sz="3200" b="0" i="1" dirty="0" smtClean="0">
                            <a:latin typeface="Cambria Math" panose="02040503050406030204" pitchFamily="18" charset="0"/>
                          </a:rPr>
                          <m:t>𝐴</m:t>
                        </m:r>
                      </m:e>
                    </m:d>
                  </m:oMath>
                </a14:m>
                <a:br>
                  <a:rPr lang="de-DE" sz="3200" b="1" dirty="0"/>
                </a:b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43437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29311E-D482-4944-973D-FAF3998764F0}"/>
                  </a:ext>
                </a:extLst>
              </p:cNvPr>
              <p:cNvSpPr>
                <a:spLocks noGrp="1"/>
              </p:cNvSpPr>
              <p:nvPr>
                <p:ph type="title"/>
              </p:nvPr>
            </p:nvSpPr>
            <p:spPr>
              <a:xfrm>
                <a:off x="919119" y="2667000"/>
                <a:ext cx="10353762" cy="970450"/>
              </a:xfrm>
            </p:spPr>
            <p:txBody>
              <a:bodyPr>
                <a:noAutofit/>
              </a:bodyPr>
              <a:lstStyle/>
              <a:p>
                <a:pPr algn="l"/>
                <a:br>
                  <a:rPr lang="en-US" sz="3200"/>
                </a:br>
                <a:r>
                  <a:rPr lang="en-US" sz="3200"/>
                  <a:t>Welcher Wert wird dazu benutzt die Schlussfolgerung nach einem Hypothesentest zu ziehen:</a:t>
                </a:r>
                <a:br>
                  <a:rPr lang="en-US" sz="3200" dirty="0"/>
                </a:br>
                <a:br>
                  <a:rPr lang="en-US" sz="3200"/>
                </a:br>
                <a:r>
                  <a:rPr lang="en-US" sz="3200" b="1"/>
                  <a:t>Antworten</a:t>
                </a:r>
                <a:r>
                  <a:rPr lang="en-US" sz="3200"/>
                  <a:t>:</a:t>
                </a:r>
                <a:br>
                  <a:rPr lang="en-US" sz="3200" dirty="0"/>
                </a:br>
                <a:br>
                  <a:rPr lang="en-US" sz="3200" dirty="0"/>
                </a:br>
                <a:r>
                  <a:rPr lang="en-US" sz="3200" dirty="0"/>
                  <a:t>A</a:t>
                </a:r>
                <a:r>
                  <a:rPr lang="en-US" sz="3200"/>
                  <a:t>: Signifikanniveau </a:t>
                </a:r>
                <a14:m>
                  <m:oMath xmlns:m="http://schemas.openxmlformats.org/officeDocument/2006/math">
                    <m:r>
                      <a:rPr lang="de-DE" sz="3200" b="1" i="1" dirty="0" smtClean="0">
                        <a:latin typeface="Cambria Math" panose="02040503050406030204" pitchFamily="18" charset="0"/>
                        <a:ea typeface="Cambria Math" panose="02040503050406030204" pitchFamily="18" charset="0"/>
                      </a:rPr>
                      <m:t>𝛂</m:t>
                    </m:r>
                  </m:oMath>
                </a14:m>
                <a:br>
                  <a:rPr lang="de-DE" sz="3200" b="1" dirty="0"/>
                </a:br>
                <a:br>
                  <a:rPr lang="de-DE" sz="3200" b="1" dirty="0"/>
                </a:br>
                <a:r>
                  <a:rPr lang="de-DE" sz="3200" dirty="0"/>
                  <a:t>B: </a:t>
                </a:r>
                <a14:m>
                  <m:oMath xmlns:m="http://schemas.openxmlformats.org/officeDocument/2006/math">
                    <m:r>
                      <a:rPr lang="en-US" sz="3200" b="0" i="1" smtClean="0">
                        <a:latin typeface="Cambria Math" panose="02040503050406030204" pitchFamily="18" charset="0"/>
                      </a:rPr>
                      <m:t>𝑝</m:t>
                    </m:r>
                    <m:r>
                      <a:rPr lang="en-US" sz="3200" b="0" i="1" smtClean="0">
                        <a:latin typeface="Cambria Math" panose="02040503050406030204" pitchFamily="18" charset="0"/>
                      </a:rPr>
                      <m:t>−</m:t>
                    </m:r>
                  </m:oMath>
                </a14:m>
                <a:r>
                  <a:rPr lang="de-DE" sz="3200" dirty="0"/>
                  <a:t>Wert</a:t>
                </a:r>
                <a:br>
                  <a:rPr lang="de-DE" sz="3200" b="1" dirty="0"/>
                </a:br>
                <a:br>
                  <a:rPr lang="de-DE" sz="3200" b="1" dirty="0"/>
                </a:br>
                <a:r>
                  <a:rPr lang="de-DE" sz="3200" dirty="0"/>
                  <a:t>C</a:t>
                </a:r>
                <a:r>
                  <a:rPr lang="de-DE" sz="3200"/>
                  <a:t>:</a:t>
                </a:r>
                <a:r>
                  <a:rPr lang="en-US" sz="3200"/>
                  <a:t>Signifikanniveau</a:t>
                </a:r>
                <a:endParaRPr lang="de-DE" sz="3200" b="1" dirty="0"/>
              </a:p>
            </p:txBody>
          </p:sp>
        </mc:Choice>
        <mc:Fallback xmlns="">
          <p:sp>
            <p:nvSpPr>
              <p:cNvPr id="2" name="Title 1">
                <a:extLst>
                  <a:ext uri="{FF2B5EF4-FFF2-40B4-BE49-F238E27FC236}">
                    <a16:creationId xmlns:a16="http://schemas.microsoft.com/office/drawing/2014/main" id="{CE29311E-D482-4944-973D-FAF3998764F0}"/>
                  </a:ext>
                </a:extLst>
              </p:cNvPr>
              <p:cNvSpPr>
                <a:spLocks noGrp="1" noRot="1" noChangeAspect="1" noMove="1" noResize="1" noEditPoints="1" noAdjustHandles="1" noChangeArrowheads="1" noChangeShapeType="1" noTextEdit="1"/>
              </p:cNvSpPr>
              <p:nvPr>
                <p:ph type="title"/>
              </p:nvPr>
            </p:nvSpPr>
            <p:spPr>
              <a:xfrm>
                <a:off x="919119" y="2667000"/>
                <a:ext cx="10353762" cy="970450"/>
              </a:xfr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825928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8" ma:contentTypeDescription="Create a new document." ma:contentTypeScope="" ma:versionID="0c6101319a872d716316c7aef0f600e6">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90a05e0497f1fda03ba36f15561e5201"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documentManagement>
</p:properties>
</file>

<file path=customXml/itemProps1.xml><?xml version="1.0" encoding="utf-8"?>
<ds:datastoreItem xmlns:ds="http://schemas.openxmlformats.org/officeDocument/2006/customXml" ds:itemID="{D96AA5C8-E285-468F-BD54-3AD4009F0192}"/>
</file>

<file path=customXml/itemProps2.xml><?xml version="1.0" encoding="utf-8"?>
<ds:datastoreItem xmlns:ds="http://schemas.openxmlformats.org/officeDocument/2006/customXml" ds:itemID="{28791FBB-76B2-49B2-89A7-C4B0E89488DB}"/>
</file>

<file path=customXml/itemProps3.xml><?xml version="1.0" encoding="utf-8"?>
<ds:datastoreItem xmlns:ds="http://schemas.openxmlformats.org/officeDocument/2006/customXml" ds:itemID="{F10D48D5-9357-4EF2-BEF4-7DD496252EBC}"/>
</file>

<file path=docProps/app.xml><?xml version="1.0" encoding="utf-8"?>
<Properties xmlns="http://schemas.openxmlformats.org/officeDocument/2006/extended-properties" xmlns:vt="http://schemas.openxmlformats.org/officeDocument/2006/docPropsVTypes">
  <Template>Slate</Template>
  <TotalTime>0</TotalTime>
  <Words>1186</Words>
  <Application>Microsoft Office PowerPoint</Application>
  <PresentationFormat>Widescreen</PresentationFormat>
  <Paragraphs>83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Calisto MT</vt:lpstr>
      <vt:lpstr>Cambria Math</vt:lpstr>
      <vt:lpstr>Trebuchet MS</vt:lpstr>
      <vt:lpstr>Wingdings 2</vt:lpstr>
      <vt:lpstr>Slate</vt:lpstr>
      <vt:lpstr>Was ist der Mittelwert in den Verkäufen?</vt:lpstr>
      <vt:lpstr>Was ist die Schiefe in diesem Chart?</vt:lpstr>
      <vt:lpstr>Wenn wir annehmen, dass der IQ in der Bevölkerung normalverteilt mit einem Mittelwert von 100 und einer Standardabweichung von 15 ist. Wie viel Prozent der Menschen haben einen IQ zwischen 85 und 115?</vt:lpstr>
      <vt:lpstr>Wenn wir annehmen, dass der IQ in der Bevölkerung normalverteilt mit einem Mittelwert von 100 und einer Standardabweichung von 15 ist. Wenn eine Person einen IQ von 121, dann liegt die Person in Bezug auf den IQ in den  A: Top 9%  B:  Top 5%   C: Top 20% </vt:lpstr>
      <vt:lpstr> Nehmen wir an wir untersuchen den Zusammenhang zwischen einer Krankheit X und einer Krankheit Y. A ist das Ereignis die Krankheit X und B das Ereignis Krankheit Y zu bekommen. Wir wollen herausfinden, was die Wahrscheinlichkeit dafür ist, Krankheit X zu bekommen, wenn wir schon wissen, dass wir Krankheit Y haben.  Frage: Nach welcher Wahrscheinlichkeit suchen wir?  Antworten: A: P(├ A┤|B) B: P(├ B┤|A) C: P(A) </vt:lpstr>
      <vt:lpstr> Nach dem Satz von Bayes gilt:  P(├ A┤|B) = ? Antworten:  A: (P(├ B┤|A)⋅P(A))/P(B)   B: (P(├ B┤|A)⋅P(A))/P(A)   C: (P(├ B┤|A)⋅P(B))/P(A)  </vt:lpstr>
      <vt:lpstr> 2% der Bevölkerung haben einen bestimmten Gendefekt (P(A)). In 2.8% aller Tests ist das Ergebnis positiv – das heißt der Gendefekt wurde festgestellt (P(B)). Falls eine Person den Defekt hat, dann wird dieser mit einer Wahrscheinlichleot vpm 95% entdeckt. (P(├ B┤|A))   Frage: Wenn eine Person ein positives Testergebnis bekommt, wie ist die Wahrscheinlichkeit dafür, dass die Person tatsächlich den Defekt hat?   Antworten: A: 98.2% B:  88.7% C:  67.8%</vt:lpstr>
      <vt:lpstr> 2% of the population have a certain genetic defect. If a person has the defect the probability that it is detected is 95%. In 3.8% of positive (genetic defect is detected) results it is a false positive (meaning we don't actually have the defect even though it is what the test says).  Frage: If a person gets a positive test result, what is the probability that they actually have the defect?  Antworten: A: P(├ A┤|B) B: P(├ B┤|A) C: P(A) </vt:lpstr>
      <vt:lpstr> Welcher Wert wird dazu benutzt die Schlussfolgerung nach einem Hypothesentest zu ziehen:  Antworten:  A: Signifikanniveau α  B: p-Wert  C:Signifikanniveau</vt:lpstr>
      <vt:lpstr> Wie nennt man die Hypothese, die normalerweise einer Vermutung entspricht, für die wir nach Daten suchen:  Antworten:  A: Alternative Hypothese   B: Nullhypothese  C: Statistische Hypothese </vt:lpstr>
      <vt:lpstr> Ein Signifikanzniveau von 2.5% bedeutet, dass  Antworten:  A: wir mit einer Wahrscheinlichkeit von 2.5% falsch liegen.  B: wir H_0  mit einer W'keit von 2.5% fälschlicherweise verwefen.   C: wir H_0  mit einer W'keit von 2.5% fälschlicherweise akzeptieren.   </vt:lpstr>
      <vt:lpstr> Ein Typ II Fehler bedeutet, dass  Antworten:  A: wir das falsche Testergebnis bekommen  B: wir H_0 verwerfen, ob sie eigentlich wahr ist.  C: wir H_0 akzeptieren, ob sie eigentlich falsch ist.   </vt:lpstr>
      <vt:lpstr> Eine Regression ist gegeben durch y ̅=20+0.8x Wie große ist der Fehler beim Wert x=100,y=105  Antworten:  A: 5  B: 10  C: 15</vt:lpstr>
      <vt:lpstr>Wie ist die korrekte Gleichung für die Regression?</vt:lpstr>
      <vt:lpstr> R² bezeichnet   Antworten:  A:  die Korrelation zwischen X und Y.    B: die Varianz in der unabhängigen Variable.  C: der Anteil der Varianz einer abhängigen Variable, der mit der unabhängigen Variable erklärt werden kann.</vt:lpstr>
      <vt:lpstr> Die Nullhypothese in ANOVA formuliert, ob  Antworten:  A: bestimmte Gruppen den selben Mittelwert haben.     B: alle Varianzen gleich sind.  C: alle Gruppen den selben Mittelwert haben.  </vt:lpstr>
      <vt:lpstr>  ANOVA wird normalerweise benutzt um Unterschiede zu finden zwischen   Antworten:  A: drei oder mehr Mittelwerten.     B: zwei unabhängigen Mittelwerten.  C: einem Stichprobenmittel und dem Mittel der      Grundgesamtheit.  D: zwei abhängigen Mittelwerten.  </vt:lpstr>
      <vt:lpstr> Je größer die F-ratio, desto  Antworten:  A: wahrscheinlich ist es die Nullhypothese zu verwerfen.     B: desto kleiner sind die Quadratsummen (gesamt).  C: desto größer die Quadratsummen (gesamt).  </vt:lpstr>
      <vt:lpstr>Welchen Test sollten wir in folgendem Fall durchführen:   Eine Wissenschaftlerin untersucht den Effekt einer Ernährungsform auf den Cholesterinspiel von Frauen und Männern. Die Wissenschaftlerin hat Daten zu den Cholestrinspiegeln von Frauen und Männern mit drei unterschiedlichen Ernährungsformen: Fettarm und viel Protein, Low-Carb, Mediterrane Küche.  A: One-way ANOVA   B: Two-way ANOVA  C: T-Test</vt:lpstr>
      <vt:lpstr>Welchen Test sollten wir in folgendem Fall durchführen:     Eine Gruppe Wissenschaftler versucht herauszufinden, welche der drei Therapien den besten Effekt hat: Sport, Therapie or Medikamente.  A: One-way ANOVA   B: Two-way ANOVA  </vt:lpstr>
      <vt:lpstr>Ein Team aus Wissenschaftlern möchte die Auswirkungen von Kaffee auf die Konzentration in einem Experiment testen. Es gibt 3 Gruppen in dem Experiment, die alle einen Test durchführen, bei dem sie zwischen 0 und 40 Punkten erhalten können. Berechne den Freiheitsgrad für den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mean of the sales?</dc:title>
  <dc:creator>Niko Schuler</dc:creator>
  <cp:lastModifiedBy>Nikolai Schuler</cp:lastModifiedBy>
  <cp:revision>35</cp:revision>
  <dcterms:created xsi:type="dcterms:W3CDTF">2020-11-12T15:19:08Z</dcterms:created>
  <dcterms:modified xsi:type="dcterms:W3CDTF">2021-01-11T19:14:04Z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ies>
</file>